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58" r:id="rId4"/>
    <p:sldId id="257" r:id="rId5"/>
    <p:sldId id="260" r:id="rId6"/>
    <p:sldId id="263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CEEB4-9795-5646-9ACB-38120DB9970F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257B0-4F74-2F41-AD06-95BE9996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6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typical</a:t>
            </a:r>
            <a:r>
              <a:rPr lang="en-US" baseline="0" dirty="0" smtClean="0"/>
              <a:t> abscess where areas of both </a:t>
            </a:r>
            <a:r>
              <a:rPr lang="en-US" baseline="0" dirty="0" err="1" smtClean="0"/>
              <a:t>fluctuance</a:t>
            </a:r>
            <a:r>
              <a:rPr lang="en-US" baseline="0" dirty="0" smtClean="0"/>
              <a:t> and surrounding induration are appreciated </a:t>
            </a:r>
          </a:p>
          <a:p>
            <a:r>
              <a:rPr lang="en-US" baseline="0" dirty="0" smtClean="0"/>
              <a:t>Source: http://</a:t>
            </a:r>
            <a:r>
              <a:rPr lang="en-US" baseline="0" dirty="0" err="1" smtClean="0"/>
              <a:t>www.midlevelu.com</a:t>
            </a:r>
            <a:r>
              <a:rPr lang="en-US" baseline="0" dirty="0" smtClean="0"/>
              <a:t>/blog/how-drain-abscess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57B0-4F74-2F41-AD06-95BE99962C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0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goal of an incision and drainage is to access the underlying pus</a:t>
            </a:r>
            <a:r>
              <a:rPr lang="en-US" baseline="0" dirty="0" smtClean="0"/>
              <a:t> and allow it to be expressed from the wound </a:t>
            </a:r>
            <a:endParaRPr lang="en-US" dirty="0" smtClean="0"/>
          </a:p>
          <a:p>
            <a:r>
              <a:rPr lang="en-US" dirty="0" smtClean="0"/>
              <a:t>Source: http://medical-</a:t>
            </a:r>
            <a:r>
              <a:rPr lang="en-US" dirty="0" err="1" smtClean="0"/>
              <a:t>dictionary.thefreedictionary.com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57B0-4F74-2F41-AD06-95BE99962C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8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prepackaged incision</a:t>
            </a:r>
            <a:r>
              <a:rPr lang="en-US" baseline="0" dirty="0" smtClean="0"/>
              <a:t> and drainage kits </a:t>
            </a:r>
          </a:p>
          <a:p>
            <a:r>
              <a:rPr lang="en-US" baseline="0" dirty="0" smtClean="0"/>
              <a:t>Key instruments include a scalpel to incise the wound and a syringe with a splash guard, or cap, to irrigate the abscess </a:t>
            </a:r>
          </a:p>
          <a:p>
            <a:r>
              <a:rPr lang="en-US" baseline="0" dirty="0" smtClean="0"/>
              <a:t>Notice that the supplies are similar to those in the laceration kits, and can sometimes be used interchangeably </a:t>
            </a:r>
          </a:p>
          <a:p>
            <a:r>
              <a:rPr lang="en-US" baseline="0" dirty="0" smtClean="0"/>
              <a:t>These kits can be found in the clean utility closet of West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57B0-4F74-2F41-AD06-95BE99962C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3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After applying</a:t>
            </a:r>
            <a:r>
              <a:rPr lang="en-US" baseline="0" dirty="0" smtClean="0"/>
              <a:t> local </a:t>
            </a:r>
            <a:r>
              <a:rPr lang="en-US" baseline="0" dirty="0" err="1" smtClean="0"/>
              <a:t>anesthestic</a:t>
            </a:r>
            <a:r>
              <a:rPr lang="en-US" baseline="0" dirty="0" smtClean="0"/>
              <a:t>, an incision is made in the area of highest </a:t>
            </a:r>
            <a:r>
              <a:rPr lang="en-US" baseline="0" dirty="0" err="1" smtClean="0"/>
              <a:t>fluctuance</a:t>
            </a:r>
            <a:r>
              <a:rPr lang="en-US" baseline="0" dirty="0" smtClean="0"/>
              <a:t>, followed by copious irrigation to cleanse the abscess of all pus and debris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57B0-4F74-2F41-AD06-95BE99962C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65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57B0-4F74-2F41-AD06-95BE99962C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1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57B0-4F74-2F41-AD06-95BE99962C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1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=XX8v_Rl-O5w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57B0-4F74-2F41-AD06-95BE99962C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2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2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3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1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3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6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0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92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2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8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376A9-D35E-F343-BF4C-9404772630D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D9AFE-BFDE-EE43-B874-87F51DFA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1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jpg"/><Relationship Id="rId6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2035"/>
            <a:ext cx="7772400" cy="1470025"/>
          </a:xfrm>
        </p:spPr>
        <p:txBody>
          <a:bodyPr>
            <a:noAutofit/>
          </a:bodyPr>
          <a:lstStyle/>
          <a:p>
            <a:r>
              <a:rPr lang="en-US" sz="7400" dirty="0" smtClean="0"/>
              <a:t>Abscess </a:t>
            </a:r>
            <a:r>
              <a:rPr lang="en-US" sz="7400" dirty="0"/>
              <a:t/>
            </a:r>
            <a:br>
              <a:rPr lang="en-US" sz="7400" dirty="0"/>
            </a:br>
            <a:r>
              <a:rPr lang="en-US" sz="7400" dirty="0" smtClean="0"/>
              <a:t>Incision &amp; Drainage </a:t>
            </a:r>
            <a:endParaRPr lang="en-US" sz="7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60503" y="170883"/>
            <a:ext cx="8629103" cy="64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5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rcRect t="18090" b="18090"/>
          <a:stretch>
            <a:fillRect/>
          </a:stretch>
        </p:blipFill>
        <p:spPr>
          <a:xfrm>
            <a:off x="457200" y="1224552"/>
            <a:ext cx="8229600" cy="4525963"/>
          </a:xfrm>
        </p:spPr>
      </p:pic>
      <p:sp>
        <p:nvSpPr>
          <p:cNvPr id="6" name="Oval 5"/>
          <p:cNvSpPr/>
          <p:nvPr/>
        </p:nvSpPr>
        <p:spPr>
          <a:xfrm>
            <a:off x="3655882" y="2385391"/>
            <a:ext cx="2746205" cy="2668163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1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1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onut 6"/>
          <p:cNvSpPr/>
          <p:nvPr/>
        </p:nvSpPr>
        <p:spPr>
          <a:xfrm>
            <a:off x="2437255" y="1224552"/>
            <a:ext cx="5149131" cy="4919117"/>
          </a:xfrm>
          <a:prstGeom prst="donut">
            <a:avLst>
              <a:gd name="adj" fmla="val 22553"/>
            </a:avLst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5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5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6280958"/>
            <a:ext cx="624027" cy="6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ce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78" y="1187449"/>
            <a:ext cx="5667375" cy="45449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27522" y="2711452"/>
            <a:ext cx="1304445" cy="128708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7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63796"/>
            <a:ext cx="594203" cy="5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9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758"/>
            <a:ext cx="8229600" cy="1143000"/>
          </a:xfrm>
        </p:spPr>
        <p:txBody>
          <a:bodyPr/>
          <a:lstStyle/>
          <a:p>
            <a:r>
              <a:rPr lang="en-US" dirty="0" smtClean="0"/>
              <a:t>Incision &amp; Drainage Kit</a:t>
            </a:r>
            <a:endParaRPr lang="en-US" dirty="0"/>
          </a:p>
        </p:txBody>
      </p:sp>
      <p:pic>
        <p:nvPicPr>
          <p:cNvPr id="4" name="Picture 3" descr="IMG_1429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9583" y="1761661"/>
            <a:ext cx="5558687" cy="4169016"/>
          </a:xfrm>
          <a:prstGeom prst="rect">
            <a:avLst/>
          </a:prstGeom>
        </p:spPr>
      </p:pic>
      <p:pic>
        <p:nvPicPr>
          <p:cNvPr id="5" name="Picture 4" descr="IMG_1432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1"/>
            <a:ext cx="9144000" cy="6858000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5698598" y="765280"/>
            <a:ext cx="548790" cy="603089"/>
          </a:xfrm>
          <a:prstGeom prst="star5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6916776" y="1425079"/>
            <a:ext cx="548790" cy="603089"/>
          </a:xfrm>
          <a:prstGeom prst="star5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37" y="290019"/>
            <a:ext cx="6457155" cy="484286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50339" t="18551" b="23896"/>
          <a:stretch/>
        </p:blipFill>
        <p:spPr>
          <a:xfrm>
            <a:off x="5303606" y="3514914"/>
            <a:ext cx="3537667" cy="307494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12313"/>
            <a:ext cx="597528" cy="59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0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Lines of Tension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41" t="9746" r="13336" b="16724"/>
          <a:stretch/>
        </p:blipFill>
        <p:spPr>
          <a:xfrm>
            <a:off x="1579823" y="1084268"/>
            <a:ext cx="6009524" cy="4538440"/>
          </a:xfrm>
        </p:spPr>
      </p:pic>
      <p:sp>
        <p:nvSpPr>
          <p:cNvPr id="3" name="TextBox 2"/>
          <p:cNvSpPr txBox="1"/>
          <p:nvPr/>
        </p:nvSpPr>
        <p:spPr>
          <a:xfrm>
            <a:off x="30976" y="5653688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/>
              <a:t>Cutting</a:t>
            </a:r>
            <a:r>
              <a:rPr lang="en-US" sz="3400" b="1" dirty="0"/>
              <a:t> </a:t>
            </a:r>
            <a:r>
              <a:rPr lang="en-US" sz="3400" b="1" u="sng" dirty="0"/>
              <a:t>along</a:t>
            </a:r>
            <a:r>
              <a:rPr lang="en-US" sz="3400" b="1" dirty="0"/>
              <a:t> </a:t>
            </a:r>
            <a:r>
              <a:rPr lang="en-US" sz="3400" dirty="0"/>
              <a:t>natural lines of tension</a:t>
            </a:r>
            <a:r>
              <a:rPr lang="en-US" sz="3400" dirty="0" smtClean="0"/>
              <a:t>, </a:t>
            </a:r>
          </a:p>
          <a:p>
            <a:pPr algn="ctr"/>
            <a:r>
              <a:rPr lang="en-US" sz="3400" dirty="0" smtClean="0"/>
              <a:t>also </a:t>
            </a:r>
            <a:r>
              <a:rPr lang="en-US" sz="3400" dirty="0"/>
              <a:t>known as </a:t>
            </a:r>
            <a:r>
              <a:rPr lang="en-US" sz="3400" dirty="0" smtClean="0"/>
              <a:t>Langer Lines</a:t>
            </a:r>
            <a:r>
              <a:rPr lang="en-US" sz="3400" dirty="0"/>
              <a:t>, will minimize </a:t>
            </a:r>
            <a:r>
              <a:rPr lang="en-US" sz="3400" dirty="0" smtClean="0"/>
              <a:t>scarring. </a:t>
            </a:r>
            <a:endParaRPr lang="en-US" sz="3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8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9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Aftercare Instructions</a:t>
            </a:r>
            <a:endParaRPr lang="en-US" sz="6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83317"/>
            <a:ext cx="8229600" cy="5206542"/>
          </a:xfrm>
        </p:spPr>
        <p:txBody>
          <a:bodyPr>
            <a:noAutofit/>
          </a:bodyPr>
          <a:lstStyle/>
          <a:p>
            <a:r>
              <a:rPr lang="en-US" dirty="0" smtClean="0"/>
              <a:t>Some </a:t>
            </a:r>
            <a:r>
              <a:rPr lang="en-US" dirty="0" err="1"/>
              <a:t>A</a:t>
            </a:r>
            <a:r>
              <a:rPr lang="en-US" dirty="0" err="1" smtClean="0"/>
              <a:t>ttendings</a:t>
            </a:r>
            <a:r>
              <a:rPr lang="en-US" dirty="0" smtClean="0"/>
              <a:t> may advise for placement of packing into the wound after irrigation. 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As well, antibiotics may be indicated if there is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sufficient surrounding cellulitis.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Please consult your Attending regarding these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2 issues. </a:t>
            </a:r>
            <a:endParaRPr lang="en-US" dirty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dirty="0" smtClean="0"/>
              <a:t>Patients </a:t>
            </a:r>
            <a:r>
              <a:rPr lang="en-US" dirty="0"/>
              <a:t>can be referred to our Urgent Care for wound follow-up in 3 days </a:t>
            </a:r>
            <a:r>
              <a:rPr lang="en-US" dirty="0" smtClean="0"/>
              <a:t>to assess healing.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1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4449"/>
            <a:ext cx="9144000" cy="1143000"/>
          </a:xfrm>
        </p:spPr>
        <p:txBody>
          <a:bodyPr>
            <a:normAutofit/>
          </a:bodyPr>
          <a:lstStyle/>
          <a:p>
            <a:r>
              <a:rPr lang="en-US" sz="5000" dirty="0" smtClean="0"/>
              <a:t>Video Tutorial</a:t>
            </a:r>
            <a:endParaRPr lang="en-US" sz="5000" dirty="0"/>
          </a:p>
        </p:txBody>
      </p:sp>
      <p:sp>
        <p:nvSpPr>
          <p:cNvPr id="4" name="TextBox 3"/>
          <p:cNvSpPr txBox="1"/>
          <p:nvPr/>
        </p:nvSpPr>
        <p:spPr>
          <a:xfrm>
            <a:off x="2025087" y="6114342"/>
            <a:ext cx="2420329" cy="55399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Press Play!</a:t>
            </a:r>
            <a:endParaRPr lang="en-US" sz="3000" b="1" dirty="0"/>
          </a:p>
        </p:txBody>
      </p:sp>
      <p:pic>
        <p:nvPicPr>
          <p:cNvPr id="6" name="Abscess Incision and Drainage[downloaded from kibas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5087" y="896346"/>
            <a:ext cx="6859143" cy="5144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20" y="2476189"/>
            <a:ext cx="1802195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u="sng" dirty="0" smtClean="0"/>
              <a:t>Time Markers</a:t>
            </a:r>
          </a:p>
          <a:p>
            <a:r>
              <a:rPr lang="en-US" sz="1900" dirty="0" smtClean="0"/>
              <a:t>Indications:</a:t>
            </a:r>
            <a:r>
              <a:rPr lang="en-US" sz="1900" dirty="0"/>
              <a:t> 0:16</a:t>
            </a:r>
          </a:p>
          <a:p>
            <a:r>
              <a:rPr lang="en-US" sz="1900" dirty="0" smtClean="0"/>
              <a:t>Equipment</a:t>
            </a:r>
            <a:r>
              <a:rPr lang="en-US" sz="1900" dirty="0"/>
              <a:t>: 2:28 </a:t>
            </a:r>
          </a:p>
          <a:p>
            <a:r>
              <a:rPr lang="en-US" sz="1900" dirty="0"/>
              <a:t>Prep: 3:37</a:t>
            </a:r>
          </a:p>
          <a:p>
            <a:r>
              <a:rPr lang="en-US" sz="1900" dirty="0"/>
              <a:t>Anesthesia: 4:16</a:t>
            </a:r>
          </a:p>
          <a:p>
            <a:r>
              <a:rPr lang="en-US" sz="1900" dirty="0" smtClean="0"/>
              <a:t>I&amp;D: </a:t>
            </a:r>
            <a:r>
              <a:rPr lang="en-US" sz="1900" dirty="0"/>
              <a:t>4:53</a:t>
            </a:r>
          </a:p>
          <a:p>
            <a:r>
              <a:rPr lang="pl-PL" sz="1900" dirty="0" err="1"/>
              <a:t>Packing</a:t>
            </a:r>
            <a:r>
              <a:rPr lang="pl-PL" sz="1900" dirty="0"/>
              <a:t>: 6:52</a:t>
            </a:r>
          </a:p>
          <a:p>
            <a:r>
              <a:rPr lang="pl-PL" sz="1900" dirty="0" err="1"/>
              <a:t>Aftercare</a:t>
            </a:r>
            <a:r>
              <a:rPr lang="pl-PL" sz="1900" dirty="0"/>
              <a:t>: 7:26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72133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273</Words>
  <Application>Microsoft Macintosh PowerPoint</Application>
  <PresentationFormat>On-screen Show (4:3)</PresentationFormat>
  <Paragraphs>41</Paragraphs>
  <Slides>8</Slides>
  <Notes>7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Abscess  Incision &amp; Drainage </vt:lpstr>
      <vt:lpstr>PowerPoint Presentation</vt:lpstr>
      <vt:lpstr>PowerPoint Presentation</vt:lpstr>
      <vt:lpstr>Incision &amp; Drainage Kit</vt:lpstr>
      <vt:lpstr>PowerPoint Presentation</vt:lpstr>
      <vt:lpstr>Lines of Tension</vt:lpstr>
      <vt:lpstr>Aftercare Instructions</vt:lpstr>
      <vt:lpstr>Video Tutorial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Farah</dc:creator>
  <cp:lastModifiedBy>Jennifer Farah</cp:lastModifiedBy>
  <cp:revision>29</cp:revision>
  <dcterms:created xsi:type="dcterms:W3CDTF">2015-08-14T20:35:39Z</dcterms:created>
  <dcterms:modified xsi:type="dcterms:W3CDTF">2016-01-03T19:47:07Z</dcterms:modified>
</cp:coreProperties>
</file>