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tiff" ContentType="image/tiff"/>
  <Default Extension="mp4" ContentType="video/unknown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70" r:id="rId4"/>
    <p:sldId id="265" r:id="rId5"/>
    <p:sldId id="266" r:id="rId6"/>
    <p:sldId id="257" r:id="rId7"/>
    <p:sldId id="258" r:id="rId8"/>
    <p:sldId id="264" r:id="rId9"/>
    <p:sldId id="263" r:id="rId10"/>
    <p:sldId id="269" r:id="rId11"/>
    <p:sldId id="271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000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81AD5-BDFF-934A-91DF-DE9571E6D88B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8AC67-4BD1-A647-A623-105BA76C8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2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10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your repairs</a:t>
            </a:r>
            <a:r>
              <a:rPr lang="en-US" baseline="0" dirty="0" smtClean="0"/>
              <a:t> will involve placing what is referred to as simple, interrupted sutures</a:t>
            </a:r>
          </a:p>
          <a:p>
            <a:r>
              <a:rPr lang="en-US" baseline="0" dirty="0" smtClean="0"/>
              <a:t>A diagram depicting this technique is shown.</a:t>
            </a:r>
            <a:endParaRPr lang="en-US" dirty="0" smtClean="0"/>
          </a:p>
          <a:p>
            <a:r>
              <a:rPr lang="en-US" dirty="0" smtClean="0"/>
              <a:t>Source: McGraw-Hill Access Medicine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27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=VmaenFTww9w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82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6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suture cart available in multiple areas of the ER</a:t>
            </a:r>
          </a:p>
          <a:p>
            <a:r>
              <a:rPr lang="en-US" dirty="0" smtClean="0"/>
              <a:t>I</a:t>
            </a:r>
            <a:r>
              <a:rPr lang="en-US" baseline="0" dirty="0" smtClean="0"/>
              <a:t>t has many of the supplies necessary to perform a laceration repair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7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pre-packaged</a:t>
            </a:r>
            <a:r>
              <a:rPr lang="en-US" baseline="0" dirty="0" smtClean="0"/>
              <a:t> laceration kits. They are located on the bottom drawer of the suture cart or in the clean utility closet. </a:t>
            </a:r>
          </a:p>
          <a:p>
            <a:r>
              <a:rPr lang="en-US" baseline="0" dirty="0" smtClean="0"/>
              <a:t>They contain sheets to create a sterile field, irrigation supplies, needles and syringes to apply local anesthetic, and a needle-driver. </a:t>
            </a:r>
          </a:p>
          <a:p>
            <a:r>
              <a:rPr lang="en-US" baseline="0" dirty="0" smtClean="0"/>
              <a:t>Not pictured, are saline bottles used for irrigation. They can be acquired separately from the clean utility closet.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1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90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 Source: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www.med.uottawa.ca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7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4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AC67-4BD1-A647-A623-105BA76C87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9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6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4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8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7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7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2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EFFD5-36B0-2844-90E7-CC5E87A10667}" type="datetimeFigureOut">
              <a:rPr lang="en-US" smtClean="0"/>
              <a:t>1/3/16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9B694-0FA5-9145-BA65-DB369816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JPG"/><Relationship Id="rId6" Type="http://schemas.openxmlformats.org/officeDocument/2006/relationships/image" Target="../media/image5.tiff"/><Relationship Id="rId7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4984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/>
              <a:t>Laceration Repair</a:t>
            </a:r>
            <a:endParaRPr lang="en-US" sz="8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118140" y="295605"/>
            <a:ext cx="8836589" cy="62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800" dirty="0" smtClean="0"/>
              <a:t>Simple Interrupted Suture</a:t>
            </a:r>
            <a:endParaRPr lang="en-US" sz="5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8987"/>
          <a:stretch/>
        </p:blipFill>
        <p:spPr>
          <a:xfrm>
            <a:off x="1064158" y="1750441"/>
            <a:ext cx="6984568" cy="404824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6366764"/>
            <a:ext cx="491236" cy="4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2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85743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Simple Interrupted Suture, Video Tutorial</a:t>
            </a:r>
            <a:endParaRPr lang="en-US" sz="4000" dirty="0"/>
          </a:p>
        </p:txBody>
      </p:sp>
      <p:pic>
        <p:nvPicPr>
          <p:cNvPr id="6" name="Simple Interrupted Suture with Instrument Tie[downloaded from kibas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1227" y="1057256"/>
            <a:ext cx="6711273" cy="5033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1227" y="6217309"/>
            <a:ext cx="2420329" cy="55399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Press Play!</a:t>
            </a:r>
            <a:endParaRPr lang="en-US" sz="3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898971" y="6164699"/>
            <a:ext cx="5119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other helpful videos, please visit the                    Videos &amp; Links section of the website.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9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2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Follow-Up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2280"/>
            <a:ext cx="8350998" cy="5025808"/>
          </a:xfrm>
        </p:spPr>
        <p:txBody>
          <a:bodyPr>
            <a:noAutofit/>
          </a:bodyPr>
          <a:lstStyle/>
          <a:p>
            <a:r>
              <a:rPr lang="en-US" sz="4000" dirty="0" smtClean="0"/>
              <a:t>Sutures on the face should be removed in 3-5 days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4000" dirty="0" smtClean="0"/>
              <a:t>Sutures on the torso and extremities should be removed in 7-10 days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4000" dirty="0" smtClean="0"/>
              <a:t>Patients can be referred to our Urgent Care for suture removal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55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16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7341" y="857250"/>
            <a:ext cx="6858002" cy="5143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1368" y="912304"/>
            <a:ext cx="1506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Sutures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366374" y="345674"/>
            <a:ext cx="15068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Sterile Gloves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205405" y="3831103"/>
            <a:ext cx="1755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Lidocaine</a:t>
            </a:r>
            <a:r>
              <a:rPr lang="en-US" sz="2400" dirty="0" smtClean="0"/>
              <a:t>, needles, syringes </a:t>
            </a:r>
          </a:p>
          <a:p>
            <a:r>
              <a:rPr lang="en-US" sz="2400" dirty="0" smtClean="0"/>
              <a:t>and the Suture Kits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76170" y="4078257"/>
            <a:ext cx="1506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Code for door</a:t>
            </a:r>
          </a:p>
          <a:p>
            <a:r>
              <a:rPr lang="en-US" sz="2400" dirty="0" smtClean="0"/>
              <a:t>12345#</a:t>
            </a:r>
          </a:p>
          <a:p>
            <a:endParaRPr lang="en-US" sz="2400" dirty="0"/>
          </a:p>
        </p:txBody>
      </p:sp>
      <p:sp>
        <p:nvSpPr>
          <p:cNvPr id="9" name="Left Arrow 8"/>
          <p:cNvSpPr/>
          <p:nvPr/>
        </p:nvSpPr>
        <p:spPr>
          <a:xfrm>
            <a:off x="6116752" y="1001757"/>
            <a:ext cx="1413072" cy="42092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502388" y="482945"/>
            <a:ext cx="1484615" cy="51881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502388" y="4427705"/>
            <a:ext cx="1484615" cy="51881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6599772" y="4401375"/>
            <a:ext cx="885056" cy="420925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58" y="6212314"/>
            <a:ext cx="645686" cy="6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2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798"/>
            <a:ext cx="8229600" cy="1143000"/>
          </a:xfrm>
        </p:spPr>
        <p:txBody>
          <a:bodyPr>
            <a:noAutofit/>
          </a:bodyPr>
          <a:lstStyle/>
          <a:p>
            <a:r>
              <a:rPr lang="en-US" sz="5800" dirty="0" smtClean="0"/>
              <a:t>Steps to Laceration Repair</a:t>
            </a:r>
            <a:endParaRPr lang="en-US" sz="5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25" y="1522324"/>
            <a:ext cx="8649042" cy="521714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arenR"/>
            </a:pPr>
            <a:r>
              <a:rPr lang="en-US" sz="3700" dirty="0" smtClean="0"/>
              <a:t>Local Anesthesia </a:t>
            </a:r>
          </a:p>
          <a:p>
            <a:pPr lvl="2" indent="-342900">
              <a:buFontTx/>
              <a:buChar char="-"/>
            </a:pPr>
            <a:r>
              <a:rPr lang="en-US" sz="3000" dirty="0" smtClean="0"/>
              <a:t>Inject either </a:t>
            </a:r>
            <a:r>
              <a:rPr lang="en-US" sz="3000" dirty="0" err="1" smtClean="0"/>
              <a:t>Lidocaine</a:t>
            </a:r>
            <a:r>
              <a:rPr lang="en-US" sz="3000" dirty="0"/>
              <a:t> </a:t>
            </a:r>
            <a:r>
              <a:rPr lang="en-US" sz="3000" dirty="0" smtClean="0"/>
              <a:t>or </a:t>
            </a:r>
            <a:r>
              <a:rPr lang="en-US" sz="3000" dirty="0" err="1" smtClean="0"/>
              <a:t>Lidocaine</a:t>
            </a:r>
            <a:r>
              <a:rPr lang="en-US" sz="3000" dirty="0" smtClean="0"/>
              <a:t> with  Epinephrine in and around the wound for anesthesia </a:t>
            </a:r>
          </a:p>
          <a:p>
            <a:pPr marL="0" indent="0">
              <a:buNone/>
            </a:pPr>
            <a:endParaRPr lang="en-US" sz="2200" dirty="0" smtClean="0"/>
          </a:p>
          <a:p>
            <a:pPr marL="514350" indent="-514350">
              <a:buAutoNum type="arabicParenR"/>
            </a:pPr>
            <a:r>
              <a:rPr lang="en-US" sz="3700" dirty="0" smtClean="0"/>
              <a:t>Irrigation </a:t>
            </a:r>
          </a:p>
          <a:p>
            <a:pPr marL="1257300" lvl="2" indent="-457200">
              <a:buFontTx/>
              <a:buChar char="-"/>
            </a:pPr>
            <a:r>
              <a:rPr lang="en-US" sz="3000" dirty="0" smtClean="0"/>
              <a:t>Irrigate the wound with copious saline under high pressure and remove any foreign bodies</a:t>
            </a:r>
          </a:p>
          <a:p>
            <a:pPr marL="0" indent="0">
              <a:buNone/>
            </a:pPr>
            <a:endParaRPr lang="en-US" sz="2200" dirty="0" smtClean="0"/>
          </a:p>
          <a:p>
            <a:pPr marL="514350" indent="-514350">
              <a:buAutoNum type="arabicParenR" startAt="3"/>
            </a:pPr>
            <a:r>
              <a:rPr lang="en-US" sz="3700" dirty="0" smtClean="0"/>
              <a:t>Suturing </a:t>
            </a:r>
          </a:p>
          <a:p>
            <a:pPr lvl="2" indent="-342900">
              <a:buFontTx/>
              <a:buChar char="-"/>
            </a:pPr>
            <a:r>
              <a:rPr lang="en-US" sz="3000" dirty="0" smtClean="0"/>
              <a:t>Place sutures to approximate skin edges and ultimately close the wound</a:t>
            </a:r>
          </a:p>
          <a:p>
            <a:pPr marL="800100" lvl="2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922343" y="24025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8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982"/>
            <a:ext cx="8229600" cy="1143000"/>
          </a:xfrm>
        </p:spPr>
        <p:txBody>
          <a:bodyPr/>
          <a:lstStyle/>
          <a:p>
            <a:r>
              <a:rPr lang="en-US" dirty="0" smtClean="0"/>
              <a:t>Laceration Kit</a:t>
            </a:r>
            <a:endParaRPr lang="en-US" dirty="0"/>
          </a:p>
        </p:txBody>
      </p:sp>
      <p:pic>
        <p:nvPicPr>
          <p:cNvPr id="3" name="Picture 2" descr="IMG_1420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4986" y="1858352"/>
            <a:ext cx="5713884" cy="4285413"/>
          </a:xfrm>
          <a:prstGeom prst="rect">
            <a:avLst/>
          </a:prstGeom>
        </p:spPr>
      </p:pic>
      <p:pic>
        <p:nvPicPr>
          <p:cNvPr id="4" name="Picture 3" descr="IMG_1424 2-1 (dragged)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969333" y="7550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81318" y="2968868"/>
            <a:ext cx="3158134" cy="346625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81318" y="907487"/>
            <a:ext cx="2076816" cy="178680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74689" y="2968868"/>
            <a:ext cx="808770" cy="276293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782118" y="2814419"/>
            <a:ext cx="1941580" cy="73792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61062" y="3552345"/>
            <a:ext cx="2162636" cy="99160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129893" y="3704745"/>
            <a:ext cx="431169" cy="185544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" y="60452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0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3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2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3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2" animBg="1"/>
      <p:bldP spid="12" grpId="3" animBg="1"/>
      <p:bldP spid="13" grpId="2" animBg="1"/>
      <p:bldP spid="13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64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Anesthesia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85875"/>
            <a:ext cx="3333750" cy="3333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499" y="1365250"/>
            <a:ext cx="3254375" cy="325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655400"/>
            <a:ext cx="33337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 smtClean="0"/>
              <a:t>Lidocaine</a:t>
            </a:r>
            <a:endParaRPr lang="en-US" sz="3800" dirty="0"/>
          </a:p>
        </p:txBody>
      </p:sp>
      <p:sp>
        <p:nvSpPr>
          <p:cNvPr id="8" name="TextBox 7"/>
          <p:cNvSpPr txBox="1"/>
          <p:nvPr/>
        </p:nvSpPr>
        <p:spPr>
          <a:xfrm>
            <a:off x="4893732" y="4619623"/>
            <a:ext cx="42502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/>
              <a:t>Lidocaine</a:t>
            </a:r>
            <a:r>
              <a:rPr lang="en-US" sz="3400" dirty="0" smtClean="0"/>
              <a:t> with Epinephrine</a:t>
            </a:r>
          </a:p>
          <a:p>
            <a:pPr algn="ctr"/>
            <a:endParaRPr lang="en-US" sz="1400" dirty="0" smtClean="0"/>
          </a:p>
          <a:p>
            <a:pPr marL="342900" indent="-342900">
              <a:buFont typeface="Arial"/>
              <a:buChar char="•"/>
            </a:pPr>
            <a:r>
              <a:rPr lang="en-US" sz="2200" u="sng" dirty="0" smtClean="0"/>
              <a:t>Relative Contraindications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- Fingers   - Tip of nose    - Penis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64089" y="5582730"/>
            <a:ext cx="3649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Can be used for direct infiltration into the wound or for nerve blocks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0829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79" y="1672574"/>
            <a:ext cx="4789168" cy="33606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6512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Approach to Repair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5959361" y="1416213"/>
            <a:ext cx="283202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"/>
            </a:pPr>
            <a:r>
              <a:rPr lang="en-US" sz="2200" dirty="0" smtClean="0"/>
              <a:t>Some lacerations may require both deep and superficial repairs </a:t>
            </a:r>
          </a:p>
          <a:p>
            <a:endParaRPr lang="en-US" sz="1200" dirty="0"/>
          </a:p>
          <a:p>
            <a:pPr marL="342900" indent="-342900">
              <a:buFont typeface="Wingdings" charset="0"/>
              <a:buChar char=""/>
            </a:pPr>
            <a:r>
              <a:rPr lang="en-US" sz="2200" dirty="0" smtClean="0"/>
              <a:t>Deep sutures are made with absorbable material</a:t>
            </a:r>
          </a:p>
          <a:p>
            <a:endParaRPr lang="en-US" sz="1200" dirty="0"/>
          </a:p>
          <a:p>
            <a:pPr marL="342900" indent="-342900">
              <a:buFont typeface="Wingdings" charset="0"/>
              <a:buChar char=""/>
            </a:pPr>
            <a:r>
              <a:rPr lang="en-US" sz="2200" dirty="0" smtClean="0"/>
              <a:t>Superficial sutures are made with non-absorbable material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28" y="5512235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0"/>
              <a:buChar char="v"/>
            </a:pPr>
            <a:r>
              <a:rPr lang="en-US" sz="3200" dirty="0" smtClean="0"/>
              <a:t>The approach to repair will be decided in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</a:p>
          <a:p>
            <a:pPr algn="ctr"/>
            <a:r>
              <a:rPr lang="en-US" sz="3000" dirty="0" smtClean="0"/>
              <a:t> </a:t>
            </a:r>
            <a:r>
              <a:rPr lang="en-US" sz="3200" dirty="0" smtClean="0"/>
              <a:t>conjunction with your Attending</a:t>
            </a:r>
            <a:endParaRPr lang="en-US" sz="3200" dirty="0"/>
          </a:p>
        </p:txBody>
      </p:sp>
      <p:sp>
        <p:nvSpPr>
          <p:cNvPr id="6" name="Frame 5"/>
          <p:cNvSpPr/>
          <p:nvPr/>
        </p:nvSpPr>
        <p:spPr>
          <a:xfrm>
            <a:off x="553566" y="5312260"/>
            <a:ext cx="8172693" cy="1477096"/>
          </a:xfrm>
          <a:prstGeom prst="frame">
            <a:avLst/>
          </a:prstGeom>
          <a:solidFill>
            <a:srgbClr val="008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3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352518"/>
            <a:ext cx="8686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en-US" sz="3800" u="sng" dirty="0" smtClean="0"/>
              <a:t>Non-Absorbable</a:t>
            </a:r>
          </a:p>
          <a:p>
            <a:r>
              <a:rPr lang="en-US" sz="2800" dirty="0" smtClean="0"/>
              <a:t>		</a:t>
            </a:r>
            <a:r>
              <a:rPr lang="en-US" sz="3200" dirty="0" err="1" smtClean="0"/>
              <a:t>Prolene</a:t>
            </a:r>
            <a:endParaRPr lang="en-US" sz="2000" dirty="0" smtClean="0"/>
          </a:p>
          <a:p>
            <a:r>
              <a:rPr lang="en-US" sz="2000" dirty="0" smtClean="0"/>
              <a:t>	</a:t>
            </a:r>
          </a:p>
          <a:p>
            <a:pPr marL="571500" indent="-571500">
              <a:buFont typeface="Wingdings" charset="0"/>
              <a:buChar char=""/>
            </a:pPr>
            <a:r>
              <a:rPr lang="en-US" sz="3800" u="sng" dirty="0" smtClean="0"/>
              <a:t>Absorbable</a:t>
            </a:r>
            <a:r>
              <a:rPr lang="en-US" sz="3800" dirty="0" smtClean="0"/>
              <a:t>	</a:t>
            </a:r>
            <a:r>
              <a:rPr lang="en-US" sz="2800" dirty="0" smtClean="0"/>
              <a:t>	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3200" dirty="0" smtClean="0"/>
              <a:t>Fast Absorbing Surgical Gut (FASG)</a:t>
            </a:r>
          </a:p>
          <a:p>
            <a:r>
              <a:rPr lang="en-US" sz="3200" dirty="0" smtClean="0"/>
              <a:t>		</a:t>
            </a:r>
            <a:r>
              <a:rPr lang="en-US" sz="3200" dirty="0" err="1" smtClean="0"/>
              <a:t>Vicryl</a:t>
            </a:r>
            <a:r>
              <a:rPr lang="en-US" sz="3200" dirty="0" smtClean="0"/>
              <a:t> </a:t>
            </a:r>
          </a:p>
          <a:p>
            <a:endParaRPr lang="en-US" sz="2000" dirty="0"/>
          </a:p>
          <a:p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	</a:t>
            </a:r>
            <a:r>
              <a:rPr lang="en-US" sz="3600" i="1" dirty="0"/>
              <a:t>The higher the number, the finer the suture</a:t>
            </a:r>
          </a:p>
          <a:p>
            <a:r>
              <a:rPr lang="en-US" sz="2800" dirty="0"/>
              <a:t>	</a:t>
            </a:r>
            <a:r>
              <a:rPr lang="en-US" sz="3000" dirty="0"/>
              <a:t>	</a:t>
            </a:r>
            <a:r>
              <a:rPr lang="en-US" sz="3200" dirty="0"/>
              <a:t>5-0 and 6-0 for face</a:t>
            </a:r>
          </a:p>
          <a:p>
            <a:r>
              <a:rPr lang="en-US" sz="3200" dirty="0"/>
              <a:t>		3-0 and 4-0 for extremities</a:t>
            </a:r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2539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Suture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0703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9028"/>
            <a:ext cx="8229600" cy="1143000"/>
          </a:xfrm>
        </p:spPr>
        <p:txBody>
          <a:bodyPr>
            <a:normAutofit/>
          </a:bodyPr>
          <a:lstStyle/>
          <a:p>
            <a:r>
              <a:rPr lang="en-US" sz="5600" dirty="0" smtClean="0"/>
              <a:t>Non-Absorbable Sutures</a:t>
            </a:r>
            <a:endParaRPr lang="en-US" sz="5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6379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 smtClean="0"/>
              <a:t>Prolene</a:t>
            </a:r>
            <a:r>
              <a:rPr lang="en-US" sz="4200" dirty="0" smtClean="0"/>
              <a:t> aka “</a:t>
            </a:r>
            <a:r>
              <a:rPr lang="en-US" sz="4200" dirty="0" err="1" smtClean="0"/>
              <a:t>Surgipro</a:t>
            </a:r>
            <a:r>
              <a:rPr lang="en-US" sz="4200" dirty="0" smtClean="0"/>
              <a:t>”</a:t>
            </a:r>
            <a:endParaRPr lang="en-US" sz="4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392" t="3527" r="19427" b="2848"/>
          <a:stretch/>
        </p:blipFill>
        <p:spPr>
          <a:xfrm>
            <a:off x="3044812" y="1373822"/>
            <a:ext cx="3096086" cy="45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29" y="1705975"/>
            <a:ext cx="2222500" cy="23241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7460" y="4083739"/>
            <a:ext cx="4870003" cy="21496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 smtClean="0"/>
              <a:t>Fast-Absorbing Surgical Gut</a:t>
            </a:r>
            <a:endParaRPr lang="en-US" u="sng" dirty="0"/>
          </a:p>
          <a:p>
            <a:pPr>
              <a:spcBef>
                <a:spcPts val="0"/>
              </a:spcBef>
              <a:buFont typeface="Wingdings" charset="0"/>
              <a:buChar char=""/>
            </a:pPr>
            <a:r>
              <a:rPr lang="en-US" sz="2600" dirty="0" smtClean="0"/>
              <a:t>Looses tensile </a:t>
            </a:r>
            <a:r>
              <a:rPr lang="en-US" sz="2600" dirty="0"/>
              <a:t>strength in </a:t>
            </a:r>
            <a:r>
              <a:rPr lang="en-US" sz="2600" dirty="0" smtClean="0"/>
              <a:t>7 </a:t>
            </a:r>
            <a:r>
              <a:rPr lang="en-US" sz="2600" dirty="0"/>
              <a:t>days, </a:t>
            </a:r>
            <a:r>
              <a:rPr lang="en-US" sz="2600" dirty="0" smtClean="0"/>
              <a:t>fully absorbs in 21-42 days</a:t>
            </a:r>
          </a:p>
          <a:p>
            <a:pPr>
              <a:spcBef>
                <a:spcPts val="0"/>
              </a:spcBef>
              <a:buFont typeface="Wingdings" charset="0"/>
              <a:buChar char=""/>
            </a:pPr>
            <a:r>
              <a:rPr lang="en-US" sz="2600" dirty="0" smtClean="0"/>
              <a:t>Can also be used on the </a:t>
            </a:r>
            <a:r>
              <a:rPr lang="en-US" sz="2600" dirty="0"/>
              <a:t>face </a:t>
            </a:r>
            <a:endParaRPr lang="en-US" sz="2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 </a:t>
            </a:r>
            <a:r>
              <a:rPr lang="en-US" sz="2600" dirty="0" smtClean="0"/>
              <a:t>    and </a:t>
            </a:r>
            <a:r>
              <a:rPr lang="en-US" sz="2600" dirty="0"/>
              <a:t>mucosa (lips</a:t>
            </a:r>
            <a:r>
              <a:rPr lang="en-US" sz="2600" dirty="0" smtClean="0"/>
              <a:t>), esp. in children</a:t>
            </a:r>
            <a:endParaRPr lang="en-US" sz="26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51644" y="4092067"/>
            <a:ext cx="3853223" cy="187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u="sng" dirty="0" err="1" smtClean="0"/>
              <a:t>Vicryl</a:t>
            </a:r>
            <a:r>
              <a:rPr lang="en-US" sz="3000" u="sng" dirty="0" smtClean="0"/>
              <a:t> aka “</a:t>
            </a:r>
            <a:r>
              <a:rPr lang="en-US" sz="3000" u="sng" dirty="0" err="1" smtClean="0"/>
              <a:t>Polysorb</a:t>
            </a:r>
            <a:r>
              <a:rPr lang="en-US" sz="3000" u="sng" dirty="0" smtClean="0"/>
              <a:t>”</a:t>
            </a:r>
          </a:p>
          <a:p>
            <a:r>
              <a:rPr lang="en-US" sz="2400" dirty="0" smtClean="0"/>
              <a:t>Looses tensile strength </a:t>
            </a:r>
            <a:r>
              <a:rPr lang="en-US" sz="2400" smtClean="0"/>
              <a:t>in 14-21 days, </a:t>
            </a:r>
            <a:r>
              <a:rPr lang="en-US" sz="2400" dirty="0" smtClean="0"/>
              <a:t>fully absorbs in 56-70 days</a:t>
            </a:r>
          </a:p>
          <a:p>
            <a:pPr marL="0" indent="0" algn="ctr">
              <a:buFont typeface="Arial"/>
              <a:buNone/>
            </a:pPr>
            <a:endParaRPr lang="en-US" sz="3000" u="sng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49422"/>
            <a:ext cx="8229600" cy="1143000"/>
          </a:xfrm>
        </p:spPr>
        <p:txBody>
          <a:bodyPr>
            <a:normAutofit/>
          </a:bodyPr>
          <a:lstStyle/>
          <a:p>
            <a:r>
              <a:rPr lang="en-US" sz="5600" dirty="0" smtClean="0"/>
              <a:t>Absorbable Sutures</a:t>
            </a:r>
            <a:endParaRPr lang="en-US" sz="5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777" r="29052"/>
          <a:stretch/>
        </p:blipFill>
        <p:spPr>
          <a:xfrm>
            <a:off x="5869248" y="1292422"/>
            <a:ext cx="1750433" cy="27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439</Words>
  <Application>Microsoft Macintosh PowerPoint</Application>
  <PresentationFormat>On-screen Show (4:3)</PresentationFormat>
  <Paragraphs>85</Paragraphs>
  <Slides>12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Laceration Repair</vt:lpstr>
      <vt:lpstr>PowerPoint Presentation</vt:lpstr>
      <vt:lpstr>Steps to Laceration Repair</vt:lpstr>
      <vt:lpstr>Laceration Kit</vt:lpstr>
      <vt:lpstr>Anesthesia</vt:lpstr>
      <vt:lpstr>Approach to Repair</vt:lpstr>
      <vt:lpstr>Suture</vt:lpstr>
      <vt:lpstr>Non-Absorbable Sutures</vt:lpstr>
      <vt:lpstr>Absorbable Sutures</vt:lpstr>
      <vt:lpstr>Simple Interrupted Suture</vt:lpstr>
      <vt:lpstr>Simple Interrupted Suture, Video Tutorial</vt:lpstr>
      <vt:lpstr>Follow-Up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Farah</dc:creator>
  <cp:lastModifiedBy>Jennifer Farah</cp:lastModifiedBy>
  <cp:revision>42</cp:revision>
  <dcterms:created xsi:type="dcterms:W3CDTF">2015-08-14T20:35:11Z</dcterms:created>
  <dcterms:modified xsi:type="dcterms:W3CDTF">2016-01-03T19:53:05Z</dcterms:modified>
</cp:coreProperties>
</file>