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jpeg" ContentType="image/jpeg"/>
  <Default Extension="emf" ContentType="image/x-emf"/>
  <Default Extension="mp4" ContentType="video/unknown"/>
  <Default Extension="rels" ContentType="application/vnd.openxmlformats-package.relationships+xml"/>
  <Default Extension="mov" ContentType="video/unknown"/>
  <Default Extension="wav" ContentType="audio/wav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4"/>
  </p:notesMasterIdLst>
  <p:sldIdLst>
    <p:sldId id="256" r:id="rId2"/>
    <p:sldId id="276" r:id="rId3"/>
    <p:sldId id="260" r:id="rId4"/>
    <p:sldId id="261" r:id="rId5"/>
    <p:sldId id="263" r:id="rId6"/>
    <p:sldId id="265" r:id="rId7"/>
    <p:sldId id="264" r:id="rId8"/>
    <p:sldId id="308" r:id="rId9"/>
    <p:sldId id="257" r:id="rId10"/>
    <p:sldId id="266" r:id="rId11"/>
    <p:sldId id="274" r:id="rId12"/>
    <p:sldId id="267" r:id="rId13"/>
    <p:sldId id="280" r:id="rId14"/>
    <p:sldId id="279" r:id="rId15"/>
    <p:sldId id="278" r:id="rId16"/>
    <p:sldId id="281" r:id="rId17"/>
    <p:sldId id="282" r:id="rId18"/>
    <p:sldId id="283" r:id="rId19"/>
    <p:sldId id="287" r:id="rId20"/>
    <p:sldId id="288" r:id="rId21"/>
    <p:sldId id="285" r:id="rId22"/>
    <p:sldId id="286" r:id="rId23"/>
    <p:sldId id="284" r:id="rId24"/>
    <p:sldId id="289" r:id="rId25"/>
    <p:sldId id="290" r:id="rId26"/>
    <p:sldId id="292" r:id="rId27"/>
    <p:sldId id="294" r:id="rId28"/>
    <p:sldId id="295" r:id="rId29"/>
    <p:sldId id="299" r:id="rId30"/>
    <p:sldId id="297" r:id="rId31"/>
    <p:sldId id="298" r:id="rId32"/>
    <p:sldId id="296" r:id="rId33"/>
    <p:sldId id="300" r:id="rId34"/>
    <p:sldId id="301" r:id="rId35"/>
    <p:sldId id="302" r:id="rId36"/>
    <p:sldId id="306" r:id="rId37"/>
    <p:sldId id="303" r:id="rId38"/>
    <p:sldId id="304" r:id="rId39"/>
    <p:sldId id="305" r:id="rId40"/>
    <p:sldId id="307" r:id="rId41"/>
    <p:sldId id="309" r:id="rId42"/>
    <p:sldId id="277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349" autoAdjust="0"/>
  </p:normalViewPr>
  <p:slideViewPr>
    <p:cSldViewPr snapToGrid="0" snapToObjects="1">
      <p:cViewPr varScale="1">
        <p:scale>
          <a:sx n="81" d="100"/>
          <a:sy n="81" d="100"/>
        </p:scale>
        <p:origin x="-183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printerSettings" Target="printerSettings/printerSettings1.bin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FF1519-A20F-1040-8E20-6D0DF0699DE2}" type="datetimeFigureOut">
              <a:rPr lang="en-US" smtClean="0"/>
              <a:t>1/3/16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392E-6574-3D4C-9C4C-55493E50D5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430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is an</a:t>
            </a:r>
            <a:r>
              <a:rPr lang="en-US" baseline="0" dirty="0" smtClean="0"/>
              <a:t> ultrasound machine, you will find it docked at designated areas in both North and West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392E-6574-3D4C-9C4C-55493E50D56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720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392E-6574-3D4C-9C4C-55493E50D56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1741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392E-6574-3D4C-9C4C-55493E50D56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2486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392E-6574-3D4C-9C4C-55493E50D56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2486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392E-6574-3D4C-9C4C-55493E50D56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089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</a:t>
            </a:r>
            <a:r>
              <a:rPr lang="en-US" baseline="0" dirty="0" smtClean="0"/>
              <a:t> the keypad of the ultrasound machine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392E-6574-3D4C-9C4C-55493E50D56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91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</a:t>
            </a:r>
            <a:r>
              <a:rPr lang="en-US" baseline="0" dirty="0" smtClean="0"/>
              <a:t> the on button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392E-6574-3D4C-9C4C-55493E50D56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98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These buttons adjust the depth and gain or brightness of your image.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392E-6574-3D4C-9C4C-55493E50D56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6841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Notice how when you adjust the depth you are able to focus on superficial versus deeper structures.</a:t>
            </a:r>
          </a:p>
          <a:p>
            <a:r>
              <a:rPr lang="en-US" baseline="0" dirty="0" smtClean="0"/>
              <a:t>Also note on the right-hand portion of the screen, there are centimeter markers to gauge your depth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392E-6574-3D4C-9C4C-55493E50D56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7698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Notice</a:t>
            </a:r>
            <a:r>
              <a:rPr lang="en-US" baseline="0" dirty="0" smtClean="0"/>
              <a:t> how adjusting your gain increases the brightness of your image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392E-6574-3D4C-9C4C-55493E50D56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8291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392E-6574-3D4C-9C4C-55493E50D56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72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392E-6574-3D4C-9C4C-55493E50D56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0016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392E-6574-3D4C-9C4C-55493E50D56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499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BAC95-2B64-7A4D-BECC-96F746560760}" type="datetimeFigureOut">
              <a:rPr lang="en-US" smtClean="0"/>
              <a:t>1/3/16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5CD3D-762D-D149-A74C-FBE476C0FF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BAC95-2B64-7A4D-BECC-96F746560760}" type="datetimeFigureOut">
              <a:rPr lang="en-US" smtClean="0"/>
              <a:t>1/3/16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5CD3D-762D-D149-A74C-FBE476C0FF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BAC95-2B64-7A4D-BECC-96F746560760}" type="datetimeFigureOut">
              <a:rPr lang="en-US" smtClean="0"/>
              <a:t>1/3/16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5CD3D-762D-D149-A74C-FBE476C0FF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BAC95-2B64-7A4D-BECC-96F746560760}" type="datetimeFigureOut">
              <a:rPr lang="en-US" smtClean="0"/>
              <a:t>1/3/16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5CD3D-762D-D149-A74C-FBE476C0FF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BAC95-2B64-7A4D-BECC-96F746560760}" type="datetimeFigureOut">
              <a:rPr lang="en-US" smtClean="0"/>
              <a:t>1/3/16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5CD3D-762D-D149-A74C-FBE476C0FF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BAC95-2B64-7A4D-BECC-96F746560760}" type="datetimeFigureOut">
              <a:rPr lang="en-US" smtClean="0"/>
              <a:t>1/3/16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5CD3D-762D-D149-A74C-FBE476C0FF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BAC95-2B64-7A4D-BECC-96F746560760}" type="datetimeFigureOut">
              <a:rPr lang="en-US" smtClean="0"/>
              <a:t>1/3/16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5CD3D-762D-D149-A74C-FBE476C0FF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BAC95-2B64-7A4D-BECC-96F746560760}" type="datetimeFigureOut">
              <a:rPr lang="en-US" smtClean="0"/>
              <a:t>1/3/16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5CD3D-762D-D149-A74C-FBE476C0FF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BAC95-2B64-7A4D-BECC-96F746560760}" type="datetimeFigureOut">
              <a:rPr lang="en-US" smtClean="0"/>
              <a:t>1/3/16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5CD3D-762D-D149-A74C-FBE476C0FF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BAC95-2B64-7A4D-BECC-96F746560760}" type="datetimeFigureOut">
              <a:rPr lang="en-US" smtClean="0"/>
              <a:t>1/3/16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5CD3D-762D-D149-A74C-FBE476C0FF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BAC95-2B64-7A4D-BECC-96F746560760}" type="datetimeFigureOut">
              <a:rPr lang="en-US" smtClean="0"/>
              <a:t>1/3/16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5CD3D-762D-D149-A74C-FBE476C0FF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1BAC95-2B64-7A4D-BECC-96F746560760}" type="datetimeFigureOut">
              <a:rPr lang="en-US" smtClean="0"/>
              <a:t>1/3/16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5CD3D-762D-D149-A74C-FBE476C0FF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2.png"/><Relationship Id="rId6" Type="http://schemas.openxmlformats.org/officeDocument/2006/relationships/image" Target="../media/image3.JP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1.xml"/><Relationship Id="rId5" Type="http://schemas.openxmlformats.org/officeDocument/2006/relationships/image" Target="../media/image26.png"/><Relationship Id="rId1" Type="http://schemas.microsoft.com/office/2007/relationships/media" Target="../media/media9.mp4"/><Relationship Id="rId2" Type="http://schemas.openxmlformats.org/officeDocument/2006/relationships/video" Target="../media/media9.mp4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27.png"/><Relationship Id="rId1" Type="http://schemas.microsoft.com/office/2007/relationships/media" Target="../media/media10.mp4"/><Relationship Id="rId2" Type="http://schemas.openxmlformats.org/officeDocument/2006/relationships/video" Target="../media/media10.mp4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4.png"/><Relationship Id="rId6" Type="http://schemas.openxmlformats.org/officeDocument/2006/relationships/image" Target="../media/image2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5.png"/><Relationship Id="rId6" Type="http://schemas.openxmlformats.org/officeDocument/2006/relationships/image" Target="../media/image2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6.png"/><Relationship Id="rId6" Type="http://schemas.openxmlformats.org/officeDocument/2006/relationships/image" Target="../media/image2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6.wav"/><Relationship Id="rId4" Type="http://schemas.openxmlformats.org/officeDocument/2006/relationships/audio" Target="../media/media6.wav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5.xml"/><Relationship Id="rId7" Type="http://schemas.openxmlformats.org/officeDocument/2006/relationships/image" Target="../media/image7.png"/><Relationship Id="rId8" Type="http://schemas.openxmlformats.org/officeDocument/2006/relationships/image" Target="../media/image2.png"/><Relationship Id="rId1" Type="http://schemas.microsoft.com/office/2007/relationships/media" Target="../media/media5.mov"/><Relationship Id="rId2" Type="http://schemas.openxmlformats.org/officeDocument/2006/relationships/video" Target="../media/media5.mov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8.wav"/><Relationship Id="rId4" Type="http://schemas.openxmlformats.org/officeDocument/2006/relationships/audio" Target="../media/media8.wav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6.xml"/><Relationship Id="rId7" Type="http://schemas.openxmlformats.org/officeDocument/2006/relationships/image" Target="../media/image8.png"/><Relationship Id="rId8" Type="http://schemas.openxmlformats.org/officeDocument/2006/relationships/image" Target="../media/image2.png"/><Relationship Id="rId1" Type="http://schemas.microsoft.com/office/2007/relationships/media" Target="../media/media7.mov"/><Relationship Id="rId2" Type="http://schemas.openxmlformats.org/officeDocument/2006/relationships/video" Target="../media/media7.mo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86810"/>
            <a:ext cx="7772400" cy="1470025"/>
          </a:xfrm>
        </p:spPr>
        <p:txBody>
          <a:bodyPr>
            <a:normAutofit/>
          </a:bodyPr>
          <a:lstStyle/>
          <a:p>
            <a:r>
              <a:rPr lang="en-US" sz="8000" b="1" dirty="0" smtClean="0"/>
              <a:t>Ultrasound Basics</a:t>
            </a:r>
            <a:endParaRPr lang="en-US" sz="8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-1956670" y="152733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41000"/>
          </a:blip>
          <a:stretch>
            <a:fillRect/>
          </a:stretch>
        </p:blipFill>
        <p:spPr>
          <a:xfrm>
            <a:off x="564070" y="376036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733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306" y="1460500"/>
            <a:ext cx="8649381" cy="37221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5962" y="4908071"/>
            <a:ext cx="3827522" cy="1477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directional </a:t>
            </a:r>
            <a:r>
              <a:rPr lang="en-US" sz="2400" dirty="0"/>
              <a:t>indicator or </a:t>
            </a:r>
            <a:endParaRPr lang="en-US" sz="2400" dirty="0" smtClean="0"/>
          </a:p>
          <a:p>
            <a:r>
              <a:rPr lang="en-US" sz="2400" dirty="0" smtClean="0"/>
              <a:t>“</a:t>
            </a:r>
            <a:r>
              <a:rPr lang="en-US" sz="2400" dirty="0"/>
              <a:t>probe marker” </a:t>
            </a:r>
            <a:r>
              <a:rPr lang="en-US" sz="2400" dirty="0" smtClean="0"/>
              <a:t>corresponds to the left side of the screen</a:t>
            </a:r>
          </a:p>
          <a:p>
            <a:endParaRPr lang="en-US" dirty="0"/>
          </a:p>
        </p:txBody>
      </p:sp>
      <p:sp>
        <p:nvSpPr>
          <p:cNvPr id="8" name="Frame 7"/>
          <p:cNvSpPr/>
          <p:nvPr/>
        </p:nvSpPr>
        <p:spPr>
          <a:xfrm>
            <a:off x="1545190" y="3140865"/>
            <a:ext cx="822960" cy="445803"/>
          </a:xfrm>
          <a:prstGeom prst="fram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724343" y="2183845"/>
            <a:ext cx="359989" cy="304513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416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668" y="664500"/>
            <a:ext cx="5343601" cy="54448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70742" y="2166088"/>
            <a:ext cx="226561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probe marker should always </a:t>
            </a:r>
            <a:r>
              <a:rPr lang="en-US" sz="2400" dirty="0"/>
              <a:t>point </a:t>
            </a:r>
            <a:r>
              <a:rPr lang="en-US" sz="2400" dirty="0" smtClean="0"/>
              <a:t>towards the patient’s head or right side.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635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253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1"/>
            <a:ext cx="8229600" cy="1143000"/>
          </a:xfrm>
          <a:ln w="57150" cmpd="sng"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en-US" sz="4600" dirty="0" smtClean="0"/>
              <a:t>Common ED Uses for Ultrasound</a:t>
            </a:r>
            <a:endParaRPr lang="en-US" sz="4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801" y="1897110"/>
            <a:ext cx="9092971" cy="4833041"/>
          </a:xfrm>
        </p:spPr>
        <p:txBody>
          <a:bodyPr>
            <a:noAutofit/>
          </a:bodyPr>
          <a:lstStyle/>
          <a:p>
            <a:r>
              <a:rPr lang="en-US" sz="3000" dirty="0" smtClean="0"/>
              <a:t>Examine the </a:t>
            </a:r>
            <a:r>
              <a:rPr lang="en-US" sz="3000" u="sng" dirty="0" smtClean="0"/>
              <a:t>kidneys</a:t>
            </a:r>
            <a:r>
              <a:rPr lang="en-US" sz="3000" dirty="0" smtClean="0"/>
              <a:t> for </a:t>
            </a:r>
            <a:r>
              <a:rPr lang="en-US" sz="3000" dirty="0" err="1" smtClean="0"/>
              <a:t>hydronephrosis</a:t>
            </a:r>
            <a:r>
              <a:rPr lang="en-US" sz="3000" dirty="0" smtClean="0"/>
              <a:t> or a calculus </a:t>
            </a:r>
          </a:p>
          <a:p>
            <a:pPr marL="0" indent="0">
              <a:buNone/>
            </a:pPr>
            <a:endParaRPr lang="en-US" sz="1800" dirty="0" smtClean="0"/>
          </a:p>
          <a:p>
            <a:r>
              <a:rPr lang="en-US" sz="3000" dirty="0" smtClean="0"/>
              <a:t>Examine the </a:t>
            </a:r>
            <a:r>
              <a:rPr lang="en-US" sz="3000" u="sng" dirty="0" smtClean="0"/>
              <a:t>heart</a:t>
            </a:r>
            <a:r>
              <a:rPr lang="en-US" sz="3000" dirty="0" smtClean="0"/>
              <a:t> for a pericardial effusion and a </a:t>
            </a:r>
            <a:r>
              <a:rPr lang="en-US" sz="3000" dirty="0"/>
              <a:t> </a:t>
            </a:r>
            <a:r>
              <a:rPr lang="en-US" sz="3000" dirty="0" smtClean="0"/>
              <a:t>gross estimation of ejection fraction</a:t>
            </a:r>
          </a:p>
          <a:p>
            <a:pPr marL="0" indent="0">
              <a:buNone/>
            </a:pPr>
            <a:endParaRPr lang="en-US" sz="1800" dirty="0" smtClean="0"/>
          </a:p>
          <a:p>
            <a:r>
              <a:rPr lang="en-US" sz="3000" dirty="0" smtClean="0"/>
              <a:t>Examine the </a:t>
            </a:r>
            <a:r>
              <a:rPr lang="en-US" sz="3000" u="sng" dirty="0" smtClean="0"/>
              <a:t>bladder</a:t>
            </a:r>
            <a:r>
              <a:rPr lang="en-US" sz="3000" dirty="0" smtClean="0"/>
              <a:t> for distention or a calculus</a:t>
            </a:r>
          </a:p>
          <a:p>
            <a:pPr marL="0" indent="0">
              <a:buNone/>
            </a:pPr>
            <a:r>
              <a:rPr lang="en-US" sz="1800" dirty="0" smtClean="0"/>
              <a:t> </a:t>
            </a:r>
          </a:p>
          <a:p>
            <a:r>
              <a:rPr lang="en-US" sz="3000" dirty="0" smtClean="0"/>
              <a:t>Check for </a:t>
            </a:r>
            <a:r>
              <a:rPr lang="en-US" sz="3000" u="sng" dirty="0" smtClean="0"/>
              <a:t>free fluid</a:t>
            </a:r>
            <a:r>
              <a:rPr lang="en-US" sz="3000" dirty="0" smtClean="0"/>
              <a:t> in the abdomen and/or pelvis      (aka the FAST exam)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758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698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 smtClean="0"/>
              <a:t>Renal Exam</a:t>
            </a:r>
            <a:endParaRPr lang="en-US" sz="6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856" y="1415833"/>
            <a:ext cx="8286299" cy="503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984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7228" y="1417638"/>
            <a:ext cx="4672884" cy="50523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3278" y="2655772"/>
            <a:ext cx="290298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smtClean="0"/>
              <a:t>Renal </a:t>
            </a:r>
          </a:p>
          <a:p>
            <a:pPr algn="ctr"/>
            <a:r>
              <a:rPr lang="en-US" sz="5000" dirty="0" smtClean="0"/>
              <a:t>Anatomy</a:t>
            </a:r>
            <a:endParaRPr lang="en-US" sz="500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5000" dirty="0" smtClean="0"/>
              <a:t>Renal Exam, cont. </a:t>
            </a:r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77423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09790" y="10968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5000" dirty="0" smtClean="0"/>
              <a:t>Renal Exam, cont. </a:t>
            </a:r>
            <a:endParaRPr lang="en-US" sz="5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386" y="1094164"/>
            <a:ext cx="7483746" cy="55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038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142" y="313414"/>
            <a:ext cx="8442282" cy="631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289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152" y="197945"/>
            <a:ext cx="8652520" cy="702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703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37" y="482830"/>
            <a:ext cx="9556347" cy="582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254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472" y="6077272"/>
            <a:ext cx="812800" cy="812800"/>
          </a:xfrm>
          <a:prstGeom prst="rect">
            <a:avLst/>
          </a:prstGeom>
        </p:spPr>
      </p:pic>
      <p:pic>
        <p:nvPicPr>
          <p:cNvPr id="4" name="Picture 3" descr="IMG_1454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06" b="7078"/>
          <a:stretch/>
        </p:blipFill>
        <p:spPr>
          <a:xfrm rot="5400000">
            <a:off x="1411317" y="1547605"/>
            <a:ext cx="6274165" cy="374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909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642" y="1410254"/>
            <a:ext cx="7225164" cy="5418873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09790" y="10968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Renal Exam, cont.</a:t>
            </a:r>
            <a:br>
              <a:rPr lang="en-US" dirty="0" smtClean="0"/>
            </a:br>
            <a:r>
              <a:rPr lang="en-US" sz="3300" dirty="0" smtClean="0">
                <a:solidFill>
                  <a:srgbClr val="FFFF00"/>
                </a:solidFill>
              </a:rPr>
              <a:t>Renal Calculus with </a:t>
            </a:r>
            <a:r>
              <a:rPr lang="en-US" sz="3300" dirty="0" err="1" smtClean="0">
                <a:solidFill>
                  <a:srgbClr val="FFFF00"/>
                </a:solidFill>
              </a:rPr>
              <a:t>Hydronephrosis</a:t>
            </a:r>
            <a:r>
              <a:rPr lang="en-US" sz="3300" dirty="0" smtClean="0">
                <a:solidFill>
                  <a:srgbClr val="FFFF00"/>
                </a:solidFill>
              </a:rPr>
              <a:t>  </a:t>
            </a:r>
            <a:endParaRPr lang="en-US" sz="3300" dirty="0">
              <a:solidFill>
                <a:srgbClr val="FFFF00"/>
              </a:solidFill>
            </a:endParaRPr>
          </a:p>
        </p:txBody>
      </p:sp>
      <p:sp>
        <p:nvSpPr>
          <p:cNvPr id="4" name="Left Arrow 3"/>
          <p:cNvSpPr/>
          <p:nvPr/>
        </p:nvSpPr>
        <p:spPr>
          <a:xfrm>
            <a:off x="4982142" y="4000607"/>
            <a:ext cx="691882" cy="453172"/>
          </a:xfrm>
          <a:prstGeom prst="leftArrow">
            <a:avLst/>
          </a:prstGeom>
          <a:solidFill>
            <a:srgbClr val="FF00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Left Arrow 4"/>
          <p:cNvSpPr/>
          <p:nvPr/>
        </p:nvSpPr>
        <p:spPr>
          <a:xfrm>
            <a:off x="5377565" y="3377719"/>
            <a:ext cx="691882" cy="453172"/>
          </a:xfrm>
          <a:prstGeom prst="leftArrow">
            <a:avLst/>
          </a:prstGeom>
          <a:solidFill>
            <a:srgbClr val="FF00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Right Brace 6"/>
          <p:cNvSpPr/>
          <p:nvPr/>
        </p:nvSpPr>
        <p:spPr>
          <a:xfrm>
            <a:off x="5072765" y="4471178"/>
            <a:ext cx="304800" cy="1450696"/>
          </a:xfrm>
          <a:prstGeom prst="rightBrac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ln w="38100" cmpd="sng">
                <a:solidFill>
                  <a:schemeClr val="tx1"/>
                </a:solidFill>
              </a:ln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93469" y="4021682"/>
            <a:ext cx="1699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Stone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496100" y="4754646"/>
            <a:ext cx="16993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Note the shadow cast by the stone</a:t>
            </a:r>
            <a:endParaRPr lang="en-US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6192810" y="3377719"/>
            <a:ext cx="1699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Hydronephrosis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12254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55262"/>
            <a:ext cx="8229600" cy="1143000"/>
          </a:xfrm>
        </p:spPr>
        <p:txBody>
          <a:bodyPr>
            <a:normAutofit/>
          </a:bodyPr>
          <a:lstStyle/>
          <a:p>
            <a:r>
              <a:rPr lang="en-US" sz="5600" dirty="0" smtClean="0"/>
              <a:t>Cardiac Exam</a:t>
            </a:r>
            <a:endParaRPr lang="en-US" sz="5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616" y="1087737"/>
            <a:ext cx="7764141" cy="5691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042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790" y="17566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Cardiac Exam, cont.</a:t>
            </a:r>
            <a:br>
              <a:rPr lang="en-US" dirty="0" smtClean="0"/>
            </a:br>
            <a:r>
              <a:rPr lang="en-US" sz="3300" dirty="0" smtClean="0">
                <a:solidFill>
                  <a:srgbClr val="FFFF00"/>
                </a:solidFill>
              </a:rPr>
              <a:t>Parasternal Long Axis View</a:t>
            </a:r>
            <a:endParaRPr lang="en-US" sz="33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8295"/>
            <a:ext cx="9144000" cy="438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718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412" y="798071"/>
            <a:ext cx="9144000" cy="628833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20148" y="-17161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Cardiac Exam, cont.</a:t>
            </a:r>
            <a:endParaRPr lang="en-US" sz="3300" dirty="0"/>
          </a:p>
        </p:txBody>
      </p:sp>
      <p:sp>
        <p:nvSpPr>
          <p:cNvPr id="6" name="Donut 5"/>
          <p:cNvSpPr/>
          <p:nvPr/>
        </p:nvSpPr>
        <p:spPr>
          <a:xfrm>
            <a:off x="594667" y="4916561"/>
            <a:ext cx="1961941" cy="1005319"/>
          </a:xfrm>
          <a:prstGeom prst="donut">
            <a:avLst>
              <a:gd name="adj" fmla="val 495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12357" y="5921880"/>
            <a:ext cx="1896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*Note the solid white line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5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/>
              <a:t>Cardiac Exam, cont</a:t>
            </a:r>
            <a:r>
              <a:rPr lang="en-US" dirty="0" smtClean="0"/>
              <a:t>.</a:t>
            </a:r>
            <a:br>
              <a:rPr lang="en-US" dirty="0" smtClean="0"/>
            </a:br>
            <a:r>
              <a:rPr lang="en-US" sz="3300" dirty="0" smtClean="0">
                <a:solidFill>
                  <a:srgbClr val="FFFF00"/>
                </a:solidFill>
              </a:rPr>
              <a:t>Pericardial Effusion</a:t>
            </a:r>
            <a:endParaRPr lang="en-US" sz="3300" dirty="0">
              <a:solidFill>
                <a:srgbClr val="FFFF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075" y="1648568"/>
            <a:ext cx="6972300" cy="51904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8965" y="3114205"/>
            <a:ext cx="3117412" cy="52322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Pericardial Effusion</a:t>
            </a:r>
            <a:endParaRPr lang="en-US" sz="2800" dirty="0"/>
          </a:p>
        </p:txBody>
      </p:sp>
      <p:sp>
        <p:nvSpPr>
          <p:cNvPr id="9" name="Right Arrow 8"/>
          <p:cNvSpPr/>
          <p:nvPr/>
        </p:nvSpPr>
        <p:spPr>
          <a:xfrm rot="2841140">
            <a:off x="2338716" y="3802426"/>
            <a:ext cx="517088" cy="306935"/>
          </a:xfrm>
          <a:prstGeom prst="rightArrow">
            <a:avLst/>
          </a:prstGeom>
          <a:solidFill>
            <a:srgbClr val="FF00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29885" y="3711239"/>
            <a:ext cx="18968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*The white line is now split, indicating fluid in the pericardial sac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200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Cardiac Exam, cont.</a:t>
            </a:r>
            <a:br>
              <a:rPr lang="en-US" dirty="0" smtClean="0"/>
            </a:br>
            <a:r>
              <a:rPr lang="en-US" sz="3300" dirty="0" smtClean="0">
                <a:solidFill>
                  <a:srgbClr val="FFFF00"/>
                </a:solidFill>
              </a:rPr>
              <a:t>Estimating Ejection Fraction: </a:t>
            </a:r>
            <a:r>
              <a:rPr lang="en-US" sz="3300" dirty="0" smtClean="0"/>
              <a:t>Normal</a:t>
            </a:r>
            <a:endParaRPr lang="en-US" sz="3300" dirty="0">
              <a:solidFill>
                <a:srgbClr val="FFFF00"/>
              </a:solidFill>
            </a:endParaRPr>
          </a:p>
        </p:txBody>
      </p:sp>
      <p:pic>
        <p:nvPicPr>
          <p:cNvPr id="5" name="PSL normal EF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3041" y="1539874"/>
            <a:ext cx="7090833" cy="53181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0525" y="5889865"/>
            <a:ext cx="892516" cy="830997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Press</a:t>
            </a:r>
          </a:p>
          <a:p>
            <a:r>
              <a:rPr lang="en-US" sz="2400" dirty="0" smtClean="0"/>
              <a:t>Play!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85681" y="3046340"/>
            <a:ext cx="2354320" cy="1015663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Notice, the strong</a:t>
            </a:r>
          </a:p>
          <a:p>
            <a:pPr algn="ctr"/>
            <a:r>
              <a:rPr lang="en-US" sz="2000" dirty="0" smtClean="0"/>
              <a:t>“squeeze” of the </a:t>
            </a:r>
          </a:p>
          <a:p>
            <a:pPr algn="ctr"/>
            <a:r>
              <a:rPr lang="en-US" sz="2000" dirty="0" smtClean="0"/>
              <a:t>left ventricle.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3952874" y="3635376"/>
            <a:ext cx="444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LV</a:t>
            </a:r>
            <a:endParaRPr lang="en-US" dirty="0"/>
          </a:p>
        </p:txBody>
      </p:sp>
      <p:sp>
        <p:nvSpPr>
          <p:cNvPr id="9" name="Donut 8"/>
          <p:cNvSpPr/>
          <p:nvPr/>
        </p:nvSpPr>
        <p:spPr>
          <a:xfrm>
            <a:off x="3952874" y="3607834"/>
            <a:ext cx="444501" cy="454169"/>
          </a:xfrm>
          <a:prstGeom prst="donut">
            <a:avLst>
              <a:gd name="adj" fmla="val 8673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697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Cardiac Exam, cont.</a:t>
            </a:r>
            <a:br>
              <a:rPr lang="en-US" dirty="0" smtClean="0"/>
            </a:br>
            <a:r>
              <a:rPr lang="en-US" sz="3300" dirty="0" smtClean="0"/>
              <a:t>Estimating Ejection Fraction: </a:t>
            </a:r>
            <a:r>
              <a:rPr lang="en-US" sz="3300" dirty="0" smtClean="0">
                <a:solidFill>
                  <a:srgbClr val="FFFF00"/>
                </a:solidFill>
              </a:rPr>
              <a:t>Reduced</a:t>
            </a:r>
            <a:endParaRPr lang="en-US" sz="3300" dirty="0">
              <a:solidFill>
                <a:srgbClr val="FFFF00"/>
              </a:solidFill>
            </a:endParaRPr>
          </a:p>
        </p:txBody>
      </p:sp>
      <p:pic>
        <p:nvPicPr>
          <p:cNvPr id="5" name="PSL_CHF_cards_or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15179" y="1476751"/>
            <a:ext cx="6388715" cy="47915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2663" y="5572365"/>
            <a:ext cx="892516" cy="830997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Press</a:t>
            </a:r>
          </a:p>
          <a:p>
            <a:r>
              <a:rPr lang="en-US" sz="2400" dirty="0" smtClean="0"/>
              <a:t>Play!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12680" y="2839965"/>
            <a:ext cx="2601429" cy="1107996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Notice, the </a:t>
            </a:r>
            <a:r>
              <a:rPr lang="en-US" sz="2200" i="1" dirty="0" smtClean="0"/>
              <a:t>poor</a:t>
            </a:r>
            <a:r>
              <a:rPr lang="en-US" sz="2200" dirty="0" smtClean="0"/>
              <a:t> “squeeze” of the </a:t>
            </a:r>
          </a:p>
          <a:p>
            <a:pPr algn="ctr"/>
            <a:r>
              <a:rPr lang="en-US" sz="2200" dirty="0" smtClean="0"/>
              <a:t>left ventricle.</a:t>
            </a:r>
            <a:endParaRPr lang="en-US" sz="2200" dirty="0"/>
          </a:p>
        </p:txBody>
      </p:sp>
      <p:sp>
        <p:nvSpPr>
          <p:cNvPr id="7" name="TextBox 6"/>
          <p:cNvSpPr txBox="1"/>
          <p:nvPr/>
        </p:nvSpPr>
        <p:spPr>
          <a:xfrm>
            <a:off x="4143374" y="3083924"/>
            <a:ext cx="444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LV</a:t>
            </a:r>
            <a:endParaRPr lang="en-US" dirty="0"/>
          </a:p>
        </p:txBody>
      </p:sp>
      <p:sp>
        <p:nvSpPr>
          <p:cNvPr id="9" name="Donut 8"/>
          <p:cNvSpPr/>
          <p:nvPr/>
        </p:nvSpPr>
        <p:spPr>
          <a:xfrm>
            <a:off x="4127499" y="3083924"/>
            <a:ext cx="444501" cy="454169"/>
          </a:xfrm>
          <a:prstGeom prst="donut">
            <a:avLst>
              <a:gd name="adj" fmla="val 8673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904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8658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 smtClean="0"/>
              <a:t>Bladder Exam</a:t>
            </a:r>
            <a:endParaRPr lang="en-US" sz="6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0135" y="1583566"/>
            <a:ext cx="4630232" cy="49156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4280239"/>
            <a:ext cx="33034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u="sng" dirty="0" smtClean="0"/>
              <a:t>Long Axis</a:t>
            </a:r>
            <a:r>
              <a:rPr lang="en-US" sz="3000" dirty="0" smtClean="0"/>
              <a:t>: Probe marker towards the patient’s head </a:t>
            </a:r>
            <a:endParaRPr lang="en-US" sz="3000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2403693"/>
            <a:ext cx="33034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u="sng" dirty="0" smtClean="0"/>
              <a:t>Short Axis</a:t>
            </a:r>
            <a:r>
              <a:rPr lang="en-US" sz="3000" dirty="0" smtClean="0"/>
              <a:t>: Probe marker towards the patient’s right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876386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308" y="-71757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4600" dirty="0" smtClean="0"/>
              <a:t>Bladder Exam, cont.</a:t>
            </a:r>
            <a:endParaRPr lang="en-US" sz="4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586" b="5231"/>
          <a:stretch/>
        </p:blipFill>
        <p:spPr>
          <a:xfrm>
            <a:off x="391229" y="1978691"/>
            <a:ext cx="3946760" cy="409163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0308" y="1289678"/>
            <a:ext cx="4572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400" b="1" dirty="0"/>
              <a:t>Short </a:t>
            </a:r>
            <a:r>
              <a:rPr lang="en-US" sz="3400" b="1" dirty="0" smtClean="0"/>
              <a:t>Axis</a:t>
            </a:r>
            <a:endParaRPr lang="en-US" sz="3400" dirty="0"/>
          </a:p>
          <a:p>
            <a:pPr algn="ctr"/>
            <a:r>
              <a:rPr lang="en-US" i="1" dirty="0" smtClean="0"/>
              <a:t>Probe </a:t>
            </a:r>
            <a:r>
              <a:rPr lang="en-US" i="1" dirty="0"/>
              <a:t>marker towards the patient’s </a:t>
            </a:r>
            <a:r>
              <a:rPr lang="en-US" i="1" dirty="0">
                <a:solidFill>
                  <a:srgbClr val="FFFF00"/>
                </a:solidFill>
              </a:rPr>
              <a:t>right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85414" y="1324880"/>
            <a:ext cx="46859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 smtClean="0"/>
              <a:t>Long Axis</a:t>
            </a:r>
            <a:r>
              <a:rPr lang="en-US" sz="3400" dirty="0" smtClean="0"/>
              <a:t> </a:t>
            </a:r>
          </a:p>
          <a:p>
            <a:pPr algn="ctr"/>
            <a:r>
              <a:rPr lang="en-US" i="1" dirty="0" smtClean="0"/>
              <a:t>Probe marker towards the patient’s </a:t>
            </a:r>
            <a:r>
              <a:rPr lang="en-US" i="1" dirty="0" smtClean="0">
                <a:solidFill>
                  <a:srgbClr val="FFFF00"/>
                </a:solidFill>
              </a:rPr>
              <a:t>head </a:t>
            </a:r>
            <a:endParaRPr lang="en-US" i="1" dirty="0">
              <a:solidFill>
                <a:srgbClr val="FFFF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7895" t="2641" r="3154" b="12267"/>
          <a:stretch/>
        </p:blipFill>
        <p:spPr>
          <a:xfrm>
            <a:off x="4686377" y="2643653"/>
            <a:ext cx="4187528" cy="3179242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764543" y="3377906"/>
            <a:ext cx="1270399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/>
              <a:t>Bladder</a:t>
            </a:r>
            <a:endParaRPr lang="en-US" sz="24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337403" y="3361411"/>
            <a:ext cx="1167481" cy="71297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/>
              <a:t>Bladder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80910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308" y="93193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5100" dirty="0" smtClean="0"/>
              <a:t>Bladder Exam, cont.</a:t>
            </a:r>
            <a:br>
              <a:rPr lang="en-US" sz="5100" dirty="0" smtClean="0"/>
            </a:br>
            <a:r>
              <a:rPr lang="en-US" sz="3300" dirty="0" smtClean="0">
                <a:solidFill>
                  <a:srgbClr val="FFFF00"/>
                </a:solidFill>
              </a:rPr>
              <a:t>Bladder Distension</a:t>
            </a:r>
            <a:endParaRPr lang="en-US" sz="3300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-4115" r="7277"/>
          <a:stretch/>
        </p:blipFill>
        <p:spPr>
          <a:xfrm>
            <a:off x="2952471" y="1783899"/>
            <a:ext cx="6086373" cy="41769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0309" y="2177409"/>
            <a:ext cx="3418944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*Your Attending or </a:t>
            </a:r>
          </a:p>
          <a:p>
            <a:r>
              <a:rPr lang="en-US" sz="2800" dirty="0" smtClean="0"/>
              <a:t>a senior resident </a:t>
            </a:r>
          </a:p>
          <a:p>
            <a:r>
              <a:rPr lang="en-US" sz="2800" dirty="0" smtClean="0"/>
              <a:t>will assist you with </a:t>
            </a:r>
          </a:p>
          <a:p>
            <a:r>
              <a:rPr lang="en-US" sz="2800" dirty="0" smtClean="0"/>
              <a:t>taking measurements </a:t>
            </a:r>
          </a:p>
          <a:p>
            <a:r>
              <a:rPr lang="en-US" sz="2800" dirty="0" smtClean="0"/>
              <a:t>to check for an</a:t>
            </a:r>
          </a:p>
          <a:p>
            <a:r>
              <a:rPr lang="en-US" sz="2800" dirty="0" smtClean="0"/>
              <a:t>increased post-void </a:t>
            </a:r>
          </a:p>
          <a:p>
            <a:r>
              <a:rPr lang="en-US" sz="2800" dirty="0" smtClean="0"/>
              <a:t>residual (PVR).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87150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457" y="602579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573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234" r="4388" b="6673"/>
          <a:stretch/>
        </p:blipFill>
        <p:spPr>
          <a:xfrm>
            <a:off x="1449412" y="1072224"/>
            <a:ext cx="6418349" cy="577342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60308" y="1071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5100" dirty="0" smtClean="0"/>
              <a:t>Bladder Exam, cont.</a:t>
            </a:r>
            <a:br>
              <a:rPr lang="en-US" sz="5100" dirty="0" smtClean="0"/>
            </a:br>
            <a:r>
              <a:rPr lang="en-US" sz="3300" dirty="0" smtClean="0">
                <a:solidFill>
                  <a:srgbClr val="FFFF00"/>
                </a:solidFill>
              </a:rPr>
              <a:t>Bladder Calculus</a:t>
            </a:r>
            <a:endParaRPr lang="en-US" sz="3300" dirty="0">
              <a:solidFill>
                <a:srgbClr val="FFFF00"/>
              </a:solidFill>
            </a:endParaRPr>
          </a:p>
        </p:txBody>
      </p:sp>
      <p:sp>
        <p:nvSpPr>
          <p:cNvPr id="6" name="Left Arrow 5"/>
          <p:cNvSpPr/>
          <p:nvPr/>
        </p:nvSpPr>
        <p:spPr>
          <a:xfrm>
            <a:off x="4685683" y="3324292"/>
            <a:ext cx="691882" cy="453172"/>
          </a:xfrm>
          <a:prstGeom prst="leftArrow">
            <a:avLst/>
          </a:prstGeom>
          <a:solidFill>
            <a:srgbClr val="FF00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Right Brace 6"/>
          <p:cNvSpPr/>
          <p:nvPr/>
        </p:nvSpPr>
        <p:spPr>
          <a:xfrm>
            <a:off x="4533283" y="3830894"/>
            <a:ext cx="563440" cy="2255941"/>
          </a:xfrm>
          <a:prstGeom prst="rightBrac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ln w="38100" cmpd="sng">
                <a:solidFill>
                  <a:schemeClr val="tx1"/>
                </a:solidFill>
              </a:ln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63112" y="3370560"/>
            <a:ext cx="1699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Stone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215698" y="4490718"/>
            <a:ext cx="16993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Note the shadow cast by the stone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057240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400" dirty="0" smtClean="0"/>
              <a:t>Free Fluid Check</a:t>
            </a:r>
            <a:br>
              <a:rPr lang="en-US" sz="6400" dirty="0" smtClean="0"/>
            </a:br>
            <a:r>
              <a:rPr lang="en-US" sz="4000" dirty="0" smtClean="0"/>
              <a:t>aka FAST Exam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462" y="1665069"/>
            <a:ext cx="7892273" cy="47744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2242" y="2663312"/>
            <a:ext cx="28535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smtClean="0"/>
              <a:t>3 Views</a:t>
            </a:r>
            <a:endParaRPr lang="en-US" sz="4000" b="1" u="sng" dirty="0"/>
          </a:p>
        </p:txBody>
      </p:sp>
    </p:spTree>
    <p:extLst>
      <p:ext uri="{BB962C8B-B14F-4D97-AF65-F5344CB8AC3E}">
        <p14:creationId xmlns:p14="http://schemas.microsoft.com/office/powerpoint/2010/main" val="2875951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4700" dirty="0" smtClean="0"/>
              <a:t>FAST Exam, cont.</a:t>
            </a:r>
            <a:br>
              <a:rPr lang="en-US" sz="4700" dirty="0" smtClean="0"/>
            </a:br>
            <a:r>
              <a:rPr lang="en-US" sz="4200" dirty="0" smtClean="0">
                <a:solidFill>
                  <a:srgbClr val="FFFF00"/>
                </a:solidFill>
              </a:rPr>
              <a:t>RUQ View</a:t>
            </a:r>
            <a:endParaRPr lang="en-US" sz="42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140" y="1699035"/>
            <a:ext cx="7707265" cy="491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074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725" y="1589548"/>
            <a:ext cx="7824467" cy="558756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FAST Exam, cont.</a:t>
            </a:r>
            <a:br>
              <a:rPr lang="en-US" dirty="0" smtClean="0"/>
            </a:br>
            <a:r>
              <a:rPr lang="en-US" sz="4000" dirty="0" smtClean="0"/>
              <a:t>RUQ View </a:t>
            </a:r>
            <a:r>
              <a:rPr lang="en-US" sz="4000" dirty="0" smtClean="0">
                <a:solidFill>
                  <a:srgbClr val="FFFF00"/>
                </a:solidFill>
              </a:rPr>
              <a:t>NORMAL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085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FAST Exam, cont.</a:t>
            </a:r>
            <a:br>
              <a:rPr lang="en-US" dirty="0" smtClean="0"/>
            </a:br>
            <a:r>
              <a:rPr lang="en-US" sz="4000" dirty="0" smtClean="0"/>
              <a:t>RUQ View </a:t>
            </a:r>
            <a:r>
              <a:rPr lang="en-US" sz="4000" dirty="0" smtClean="0">
                <a:solidFill>
                  <a:srgbClr val="FFFF00"/>
                </a:solidFill>
              </a:rPr>
              <a:t>ABNORMAL, +Free Fluid</a:t>
            </a:r>
            <a:endParaRPr lang="en-US" sz="4000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38" y="1710000"/>
            <a:ext cx="7029962" cy="5164495"/>
          </a:xfrm>
          <a:prstGeom prst="rect">
            <a:avLst/>
          </a:prstGeom>
        </p:spPr>
      </p:pic>
      <p:sp>
        <p:nvSpPr>
          <p:cNvPr id="6" name="Donut 5"/>
          <p:cNvSpPr/>
          <p:nvPr/>
        </p:nvSpPr>
        <p:spPr>
          <a:xfrm>
            <a:off x="6234826" y="2590698"/>
            <a:ext cx="1682413" cy="822960"/>
          </a:xfrm>
          <a:prstGeom prst="donut">
            <a:avLst>
              <a:gd name="adj" fmla="val 896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080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861" y="1600896"/>
            <a:ext cx="8319287" cy="525710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6281" y="142674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FAST Exam, cont.</a:t>
            </a:r>
            <a:br>
              <a:rPr lang="en-US" dirty="0" smtClean="0"/>
            </a:br>
            <a:r>
              <a:rPr lang="en-US" sz="4000" dirty="0">
                <a:solidFill>
                  <a:srgbClr val="FFFF00"/>
                </a:solidFill>
              </a:rPr>
              <a:t>L</a:t>
            </a:r>
            <a:r>
              <a:rPr lang="en-US" sz="4000" dirty="0" smtClean="0">
                <a:solidFill>
                  <a:srgbClr val="FFFF00"/>
                </a:solidFill>
              </a:rPr>
              <a:t>UQ View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771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879" y="1509923"/>
            <a:ext cx="7863119" cy="556814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6280" y="14267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FAST Exam, cont.</a:t>
            </a:r>
            <a:br>
              <a:rPr lang="en-US" dirty="0" smtClean="0"/>
            </a:br>
            <a:r>
              <a:rPr lang="en-US" sz="4000" dirty="0"/>
              <a:t>L</a:t>
            </a:r>
            <a:r>
              <a:rPr lang="en-US" sz="4000" dirty="0" smtClean="0"/>
              <a:t>UQ View </a:t>
            </a:r>
            <a:r>
              <a:rPr lang="en-US" sz="4000" dirty="0" smtClean="0">
                <a:solidFill>
                  <a:srgbClr val="FFFF00"/>
                </a:solidFill>
              </a:rPr>
              <a:t>NORMAL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986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75764" y="21936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FAST Exam, cont.</a:t>
            </a:r>
            <a:br>
              <a:rPr lang="en-US" dirty="0" smtClean="0"/>
            </a:br>
            <a:r>
              <a:rPr lang="en-US" sz="4000" dirty="0"/>
              <a:t>L</a:t>
            </a:r>
            <a:r>
              <a:rPr lang="en-US" sz="4000" dirty="0" smtClean="0"/>
              <a:t>UQ View </a:t>
            </a:r>
            <a:r>
              <a:rPr lang="en-US" sz="4000" dirty="0" smtClean="0">
                <a:solidFill>
                  <a:srgbClr val="FFFF00"/>
                </a:solidFill>
              </a:rPr>
              <a:t>ABNORMAL, +Free Fluid</a:t>
            </a:r>
            <a:endParaRPr lang="en-US" sz="4000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036" y="1585032"/>
            <a:ext cx="6614193" cy="5201200"/>
          </a:xfrm>
          <a:prstGeom prst="rect">
            <a:avLst/>
          </a:prstGeom>
        </p:spPr>
      </p:pic>
      <p:sp>
        <p:nvSpPr>
          <p:cNvPr id="6" name="Donut 5"/>
          <p:cNvSpPr/>
          <p:nvPr/>
        </p:nvSpPr>
        <p:spPr>
          <a:xfrm>
            <a:off x="5772988" y="2179218"/>
            <a:ext cx="1138103" cy="1169366"/>
          </a:xfrm>
          <a:prstGeom prst="donut">
            <a:avLst>
              <a:gd name="adj" fmla="val 915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274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792" y="1533978"/>
            <a:ext cx="7956413" cy="498616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6281" y="142674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FAST Exam, cont.</a:t>
            </a:r>
            <a:br>
              <a:rPr lang="en-US" dirty="0" smtClean="0"/>
            </a:br>
            <a:r>
              <a:rPr lang="en-US" sz="4000" dirty="0" err="1" smtClean="0">
                <a:solidFill>
                  <a:srgbClr val="FFFF00"/>
                </a:solidFill>
              </a:rPr>
              <a:t>Suprapubic</a:t>
            </a:r>
            <a:r>
              <a:rPr lang="en-US" sz="4000" dirty="0" smtClean="0">
                <a:solidFill>
                  <a:srgbClr val="FFFF00"/>
                </a:solidFill>
              </a:rPr>
              <a:t> View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780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6281" y="142674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FAST Exam, cont.</a:t>
            </a:r>
            <a:br>
              <a:rPr lang="en-US" dirty="0" smtClean="0"/>
            </a:br>
            <a:r>
              <a:rPr lang="en-US" sz="4000" dirty="0" err="1" smtClean="0"/>
              <a:t>Suprapubic</a:t>
            </a:r>
            <a:r>
              <a:rPr lang="en-US" sz="4000" dirty="0" smtClean="0"/>
              <a:t> View </a:t>
            </a:r>
            <a:r>
              <a:rPr lang="en-US" sz="4000" dirty="0" smtClean="0">
                <a:solidFill>
                  <a:srgbClr val="FFFF00"/>
                </a:solidFill>
              </a:rPr>
              <a:t>NORMAL</a:t>
            </a:r>
            <a:endParaRPr lang="en-US" sz="4000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8586" b="5231"/>
          <a:stretch/>
        </p:blipFill>
        <p:spPr>
          <a:xfrm>
            <a:off x="391229" y="2176631"/>
            <a:ext cx="3946760" cy="409163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0308" y="1570093"/>
            <a:ext cx="4572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400" dirty="0"/>
              <a:t>Short </a:t>
            </a:r>
            <a:r>
              <a:rPr lang="en-US" sz="3400" dirty="0" smtClean="0"/>
              <a:t>Axis</a:t>
            </a:r>
            <a:endParaRPr lang="en-US" sz="3400" dirty="0"/>
          </a:p>
        </p:txBody>
      </p:sp>
      <p:sp>
        <p:nvSpPr>
          <p:cNvPr id="7" name="TextBox 6"/>
          <p:cNvSpPr txBox="1"/>
          <p:nvPr/>
        </p:nvSpPr>
        <p:spPr>
          <a:xfrm>
            <a:off x="4485414" y="1605295"/>
            <a:ext cx="468590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/>
              <a:t>Long Axis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7895" t="2641" r="3154" b="12267"/>
          <a:stretch/>
        </p:blipFill>
        <p:spPr>
          <a:xfrm>
            <a:off x="4686377" y="2841593"/>
            <a:ext cx="4187528" cy="3179242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764543" y="3575846"/>
            <a:ext cx="1270399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/>
              <a:t>Bladder</a:t>
            </a:r>
            <a:endParaRPr lang="en-US" sz="24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337403" y="3559351"/>
            <a:ext cx="1167481" cy="71297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/>
              <a:t>Bladder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41707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31300" cy="68453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948118" y="3037899"/>
            <a:ext cx="822960" cy="822960"/>
          </a:xfrm>
          <a:prstGeom prst="ellipse">
            <a:avLst/>
          </a:prstGeom>
          <a:gradFill flip="none" rotWithShape="1">
            <a:gsLst>
              <a:gs pos="0">
                <a:schemeClr val="accent3">
                  <a:shade val="51000"/>
                  <a:satMod val="130000"/>
                  <a:alpha val="59000"/>
                </a:schemeClr>
              </a:gs>
              <a:gs pos="80000">
                <a:schemeClr val="accent3">
                  <a:shade val="93000"/>
                  <a:satMod val="130000"/>
                  <a:alpha val="59000"/>
                </a:schemeClr>
              </a:gs>
              <a:gs pos="100000">
                <a:schemeClr val="accent3">
                  <a:shade val="94000"/>
                  <a:satMod val="135000"/>
                  <a:alpha val="59000"/>
                </a:schemeClr>
              </a:gs>
            </a:gsLst>
            <a:lin ang="16200000" scaled="0"/>
            <a:tileRect/>
          </a:gra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204" y="5981403"/>
            <a:ext cx="812800" cy="812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63821" y="3209124"/>
            <a:ext cx="1063703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On   -&gt;</a:t>
            </a:r>
          </a:p>
          <a:p>
            <a:r>
              <a:rPr lang="en-US" sz="2400" dirty="0" smtClean="0"/>
              <a:t>button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72573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entr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2" animBg="1"/>
      <p:bldP spid="5" grpId="3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6281" y="142674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FAST Exam, cont.</a:t>
            </a:r>
            <a:br>
              <a:rPr lang="en-US" dirty="0" smtClean="0"/>
            </a:br>
            <a:r>
              <a:rPr lang="en-US" sz="4000" dirty="0" err="1" smtClean="0"/>
              <a:t>Suprapubic</a:t>
            </a:r>
            <a:r>
              <a:rPr lang="en-US" sz="4000" dirty="0" smtClean="0"/>
              <a:t> View </a:t>
            </a:r>
            <a:r>
              <a:rPr lang="en-US" sz="4000" dirty="0" smtClean="0">
                <a:solidFill>
                  <a:srgbClr val="FFFF00"/>
                </a:solidFill>
              </a:rPr>
              <a:t>ABNORMAL, +Free Fluid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74730" y="1758621"/>
            <a:ext cx="4572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400" dirty="0"/>
              <a:t>Short </a:t>
            </a:r>
            <a:r>
              <a:rPr lang="en-US" sz="3400" dirty="0" smtClean="0"/>
              <a:t>Axis</a:t>
            </a:r>
            <a:endParaRPr lang="en-US" sz="3400" dirty="0"/>
          </a:p>
        </p:txBody>
      </p:sp>
      <p:sp>
        <p:nvSpPr>
          <p:cNvPr id="14" name="TextBox 13"/>
          <p:cNvSpPr txBox="1"/>
          <p:nvPr/>
        </p:nvSpPr>
        <p:spPr>
          <a:xfrm>
            <a:off x="4462814" y="1758621"/>
            <a:ext cx="468590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/>
              <a:t>Long Axis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9949" y="2446956"/>
            <a:ext cx="5825339" cy="421893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0650" y="2702577"/>
            <a:ext cx="5182718" cy="3888723"/>
          </a:xfrm>
          <a:prstGeom prst="rect">
            <a:avLst/>
          </a:prstGeom>
        </p:spPr>
      </p:pic>
      <p:sp>
        <p:nvSpPr>
          <p:cNvPr id="16" name="Donut 15"/>
          <p:cNvSpPr/>
          <p:nvPr/>
        </p:nvSpPr>
        <p:spPr>
          <a:xfrm>
            <a:off x="1930502" y="5794109"/>
            <a:ext cx="1451494" cy="888940"/>
          </a:xfrm>
          <a:prstGeom prst="donut">
            <a:avLst>
              <a:gd name="adj" fmla="val 481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" name="Donut 20"/>
          <p:cNvSpPr/>
          <p:nvPr/>
        </p:nvSpPr>
        <p:spPr>
          <a:xfrm>
            <a:off x="4994659" y="3648877"/>
            <a:ext cx="930714" cy="888940"/>
          </a:xfrm>
          <a:prstGeom prst="donut">
            <a:avLst>
              <a:gd name="adj" fmla="val 481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64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i="1" dirty="0" smtClean="0"/>
              <a:t>After Your Exam…</a:t>
            </a:r>
            <a:endParaRPr lang="en-US" sz="60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0396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Please make sure to wipe the probe with the </a:t>
            </a:r>
            <a:r>
              <a:rPr lang="en-US" sz="4000" dirty="0" err="1" smtClean="0"/>
              <a:t>Cavi</a:t>
            </a:r>
            <a:r>
              <a:rPr lang="en-US" sz="4000" dirty="0" smtClean="0"/>
              <a:t>-Wipes available throughout the ED.</a:t>
            </a:r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4000" dirty="0" smtClean="0"/>
              <a:t>Please return the US                     machine to its docking                       station for it to charge.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1864" y="3068998"/>
            <a:ext cx="2372140" cy="351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700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1219"/>
            <a:ext cx="8229600" cy="1143000"/>
          </a:xfrm>
        </p:spPr>
        <p:txBody>
          <a:bodyPr>
            <a:noAutofit/>
          </a:bodyPr>
          <a:lstStyle/>
          <a:p>
            <a:r>
              <a:rPr lang="en-US" sz="10000" i="1" dirty="0" smtClean="0"/>
              <a:t>Have fun!</a:t>
            </a:r>
            <a:endParaRPr lang="en-US" sz="10000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903" y="1769829"/>
            <a:ext cx="3556000" cy="455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967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Frame 4"/>
          <p:cNvSpPr/>
          <p:nvPr/>
        </p:nvSpPr>
        <p:spPr>
          <a:xfrm>
            <a:off x="2277082" y="1303144"/>
            <a:ext cx="1021767" cy="1369126"/>
          </a:xfrm>
          <a:prstGeom prst="fram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Frame 5"/>
          <p:cNvSpPr/>
          <p:nvPr/>
        </p:nvSpPr>
        <p:spPr>
          <a:xfrm>
            <a:off x="0" y="3616452"/>
            <a:ext cx="1021767" cy="1051771"/>
          </a:xfrm>
          <a:prstGeom prst="fram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10463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046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393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 smtClean="0"/>
              <a:t>Adjusting the Depth</a:t>
            </a:r>
            <a:endParaRPr lang="en-US" sz="6000" dirty="0"/>
          </a:p>
        </p:txBody>
      </p:sp>
      <p:pic>
        <p:nvPicPr>
          <p:cNvPr id="4" name="Adjust Depth for Basilic Vein-2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3352" y="1417638"/>
            <a:ext cx="7012641" cy="4674548"/>
          </a:xfrm>
        </p:spPr>
      </p:pic>
      <p:sp>
        <p:nvSpPr>
          <p:cNvPr id="5" name="TextBox 4"/>
          <p:cNvSpPr txBox="1"/>
          <p:nvPr/>
        </p:nvSpPr>
        <p:spPr>
          <a:xfrm>
            <a:off x="180836" y="5442017"/>
            <a:ext cx="892516" cy="830997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Press</a:t>
            </a:r>
          </a:p>
          <a:p>
            <a:r>
              <a:rPr lang="en-US" sz="2400" dirty="0" smtClean="0"/>
              <a:t>Play!</a:t>
            </a:r>
            <a:endParaRPr lang="en-US" sz="2400" dirty="0"/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6373" y="4746293"/>
            <a:ext cx="695723" cy="69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639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8812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 smtClean="0"/>
              <a:t>Adjusting the Gain</a:t>
            </a:r>
            <a:endParaRPr lang="en-US" sz="6000" dirty="0"/>
          </a:p>
        </p:txBody>
      </p:sp>
      <p:pic>
        <p:nvPicPr>
          <p:cNvPr id="7" name="adjust_far_and_near_gain_turbo-2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1170" y="1324990"/>
            <a:ext cx="7228570" cy="54214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6802" y="5656448"/>
            <a:ext cx="892516" cy="830997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Press</a:t>
            </a:r>
          </a:p>
          <a:p>
            <a:r>
              <a:rPr lang="en-US" sz="2400" dirty="0" smtClean="0"/>
              <a:t>Play!</a:t>
            </a:r>
            <a:endParaRPr lang="en-US" sz="2400" dirty="0"/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0469" y="4930633"/>
            <a:ext cx="680461" cy="68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719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465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 smtClean="0"/>
              <a:t>Image Generation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8240"/>
            <a:ext cx="4045730" cy="25566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</a:t>
            </a:r>
            <a:r>
              <a:rPr lang="en-US" dirty="0">
                <a:sym typeface="Wingdings"/>
              </a:rPr>
              <a:t> </a:t>
            </a:r>
            <a:r>
              <a:rPr lang="en-US" dirty="0" smtClean="0"/>
              <a:t>More dense objects </a:t>
            </a:r>
          </a:p>
          <a:p>
            <a:pPr marL="0" indent="0">
              <a:buNone/>
            </a:pPr>
            <a:r>
              <a:rPr lang="en-US" dirty="0" smtClean="0"/>
              <a:t>(e.g. </a:t>
            </a:r>
            <a:r>
              <a:rPr lang="en-US" dirty="0"/>
              <a:t>b</a:t>
            </a:r>
            <a:r>
              <a:rPr lang="en-US" dirty="0" smtClean="0"/>
              <a:t>one or a stone) </a:t>
            </a:r>
          </a:p>
          <a:p>
            <a:pPr marL="0" indent="0">
              <a:buNone/>
            </a:pPr>
            <a:r>
              <a:rPr lang="en-US" dirty="0" smtClean="0"/>
              <a:t>show up as “brighter”</a:t>
            </a:r>
          </a:p>
          <a:p>
            <a:pPr marL="0" indent="0">
              <a:buNone/>
            </a:pPr>
            <a:r>
              <a:rPr lang="en-US" dirty="0" smtClean="0"/>
              <a:t>or </a:t>
            </a:r>
            <a:r>
              <a:rPr lang="en-US" dirty="0" err="1" smtClean="0"/>
              <a:t>hyperechoic</a:t>
            </a:r>
            <a:r>
              <a:rPr lang="en-US" dirty="0" smtClean="0"/>
              <a:t>. </a:t>
            </a:r>
          </a:p>
          <a:p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457200" y="4259528"/>
            <a:ext cx="384779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Wingdings"/>
                <a:ea typeface="Wingdings"/>
                <a:cs typeface="Wingdings"/>
                <a:sym typeface="Wingdings"/>
              </a:rPr>
              <a:t></a:t>
            </a:r>
            <a:r>
              <a:rPr lang="en-US" sz="3200" dirty="0">
                <a:sym typeface="Wingdings"/>
              </a:rPr>
              <a:t> </a:t>
            </a:r>
            <a:r>
              <a:rPr lang="en-US" sz="3200" dirty="0" smtClean="0"/>
              <a:t>Less </a:t>
            </a:r>
            <a:r>
              <a:rPr lang="en-US" sz="3200" dirty="0"/>
              <a:t>dense </a:t>
            </a:r>
            <a:r>
              <a:rPr lang="en-US" sz="3200" dirty="0" smtClean="0"/>
              <a:t>objects</a:t>
            </a:r>
          </a:p>
          <a:p>
            <a:r>
              <a:rPr lang="en-US" sz="3200" dirty="0" smtClean="0"/>
              <a:t>(</a:t>
            </a:r>
            <a:r>
              <a:rPr lang="en-US" sz="3200" dirty="0"/>
              <a:t>e.g. urine or blood) show up as “darker” </a:t>
            </a:r>
            <a:endParaRPr lang="en-US" sz="3200" dirty="0" smtClean="0"/>
          </a:p>
          <a:p>
            <a:r>
              <a:rPr lang="en-US" sz="3200" dirty="0" smtClean="0"/>
              <a:t>or anechoic.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8586" b="5231"/>
          <a:stretch/>
        </p:blipFill>
        <p:spPr>
          <a:xfrm>
            <a:off x="5921503" y="3770880"/>
            <a:ext cx="2770972" cy="2872686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677245" y="4783710"/>
            <a:ext cx="1161782" cy="5798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/>
              <a:t>Bladder</a:t>
            </a:r>
            <a:endParaRPr lang="en-US" sz="2400" dirty="0"/>
          </a:p>
        </p:txBody>
      </p:sp>
      <p:sp>
        <p:nvSpPr>
          <p:cNvPr id="7" name="Left Brace 6"/>
          <p:cNvSpPr/>
          <p:nvPr/>
        </p:nvSpPr>
        <p:spPr>
          <a:xfrm>
            <a:off x="5839027" y="4552769"/>
            <a:ext cx="544251" cy="1154684"/>
          </a:xfrm>
          <a:prstGeom prst="leftBrace">
            <a:avLst/>
          </a:prstGeom>
          <a:ln w="3810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845120" y="4911445"/>
            <a:ext cx="940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solidFill>
                  <a:srgbClr val="FFFF00"/>
                </a:solidFill>
              </a:rPr>
              <a:t>Urine</a:t>
            </a:r>
            <a:endParaRPr lang="en-US" sz="2000" i="1" dirty="0">
              <a:solidFill>
                <a:srgbClr val="FFFF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1551" y="1336784"/>
            <a:ext cx="2902987" cy="2426871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700864" y="1806248"/>
            <a:ext cx="1550519" cy="5798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/>
              <a:t>G</a:t>
            </a:r>
            <a:r>
              <a:rPr lang="en-US" sz="2400" dirty="0" smtClean="0"/>
              <a:t>allbladder</a:t>
            </a:r>
            <a:endParaRPr lang="en-US" sz="2400" dirty="0"/>
          </a:p>
        </p:txBody>
      </p:sp>
      <p:sp>
        <p:nvSpPr>
          <p:cNvPr id="11" name="Left Brace 10"/>
          <p:cNvSpPr/>
          <p:nvPr/>
        </p:nvSpPr>
        <p:spPr>
          <a:xfrm>
            <a:off x="6234889" y="1705725"/>
            <a:ext cx="313329" cy="923743"/>
          </a:xfrm>
          <a:prstGeom prst="leftBrace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851263" y="2184095"/>
            <a:ext cx="940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FFFF00"/>
                </a:solidFill>
              </a:rPr>
              <a:t>Stone</a:t>
            </a:r>
            <a:endParaRPr lang="en-US" sz="2000" i="1" dirty="0">
              <a:solidFill>
                <a:srgbClr val="FFFF00"/>
              </a:solidFill>
            </a:endParaRPr>
          </a:p>
        </p:txBody>
      </p:sp>
      <p:cxnSp>
        <p:nvCxnSpPr>
          <p:cNvPr id="13" name="Straight Connector 12"/>
          <p:cNvCxnSpPr>
            <a:stCxn id="12" idx="1"/>
          </p:cNvCxnSpPr>
          <p:nvPr/>
        </p:nvCxnSpPr>
        <p:spPr>
          <a:xfrm flipH="1">
            <a:off x="7546122" y="2384150"/>
            <a:ext cx="305141" cy="10725"/>
          </a:xfrm>
          <a:prstGeom prst="line">
            <a:avLst/>
          </a:prstGeom>
          <a:ln w="57150" cmpd="sng">
            <a:solidFill>
              <a:srgbClr val="FFFF00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1601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705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 smtClean="0"/>
              <a:t>Different Probes</a:t>
            </a:r>
            <a:endParaRPr lang="en-US" sz="6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238" y="2716952"/>
            <a:ext cx="8148498" cy="38664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2082" y="1417638"/>
            <a:ext cx="3776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Lower Frequency Probes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65699" y="1426018"/>
            <a:ext cx="3332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Higher Frequency Probes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92517" y="2127975"/>
            <a:ext cx="3055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orso and abdomen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805859" y="2194570"/>
            <a:ext cx="2162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</a:t>
            </a:r>
            <a:r>
              <a:rPr lang="en-US" dirty="0" smtClean="0"/>
              <a:t>kin surface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157291" y="2076492"/>
            <a:ext cx="1849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Endocavitary</a:t>
            </a:r>
            <a:r>
              <a:rPr lang="en-US" dirty="0" smtClean="0"/>
              <a:t>, e.g. </a:t>
            </a:r>
            <a:r>
              <a:rPr lang="en-US" dirty="0" err="1" smtClean="0"/>
              <a:t>intravaginal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684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315</TotalTime>
  <Words>567</Words>
  <Application>Microsoft Macintosh PowerPoint</Application>
  <PresentationFormat>On-screen Show (4:3)</PresentationFormat>
  <Paragraphs>130</Paragraphs>
  <Slides>42</Slides>
  <Notes>13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Black</vt:lpstr>
      <vt:lpstr>Ultrasound Basics</vt:lpstr>
      <vt:lpstr>PowerPoint Presentation</vt:lpstr>
      <vt:lpstr>PowerPoint Presentation</vt:lpstr>
      <vt:lpstr>PowerPoint Presentation</vt:lpstr>
      <vt:lpstr>PowerPoint Presentation</vt:lpstr>
      <vt:lpstr>Adjusting the Depth</vt:lpstr>
      <vt:lpstr>Adjusting the Gain</vt:lpstr>
      <vt:lpstr>Image Generation</vt:lpstr>
      <vt:lpstr>Different Probes</vt:lpstr>
      <vt:lpstr>PowerPoint Presentation</vt:lpstr>
      <vt:lpstr>PowerPoint Presentation</vt:lpstr>
      <vt:lpstr>PowerPoint Presentation</vt:lpstr>
      <vt:lpstr>Common ED Uses for Ultrasound</vt:lpstr>
      <vt:lpstr>Renal Exam</vt:lpstr>
      <vt:lpstr>Renal Exam, cont. </vt:lpstr>
      <vt:lpstr>Renal Exam, cont. </vt:lpstr>
      <vt:lpstr>PowerPoint Presentation</vt:lpstr>
      <vt:lpstr>PowerPoint Presentation</vt:lpstr>
      <vt:lpstr>PowerPoint Presentation</vt:lpstr>
      <vt:lpstr>Renal Exam, cont. Renal Calculus with Hydronephrosis  </vt:lpstr>
      <vt:lpstr>Cardiac Exam</vt:lpstr>
      <vt:lpstr>Cardiac Exam, cont. Parasternal Long Axis View</vt:lpstr>
      <vt:lpstr>Cardiac Exam, cont.</vt:lpstr>
      <vt:lpstr>Cardiac Exam, cont. Pericardial Effusion</vt:lpstr>
      <vt:lpstr>PowerPoint Presentation</vt:lpstr>
      <vt:lpstr>PowerPoint Presentation</vt:lpstr>
      <vt:lpstr>Bladder Exam</vt:lpstr>
      <vt:lpstr>Bladder Exam, cont.</vt:lpstr>
      <vt:lpstr>Bladder Exam, cont. Bladder Distension</vt:lpstr>
      <vt:lpstr>Bladder Exam, cont. Bladder Calculus</vt:lpstr>
      <vt:lpstr>Free Fluid Check aka FAST Exam</vt:lpstr>
      <vt:lpstr>FAST Exam, cont. RUQ View</vt:lpstr>
      <vt:lpstr>FAST Exam, cont. RUQ View NORMAL</vt:lpstr>
      <vt:lpstr>FAST Exam, cont. RUQ View ABNORMAL, +Free Fluid</vt:lpstr>
      <vt:lpstr>FAST Exam, cont. LUQ View</vt:lpstr>
      <vt:lpstr>FAST Exam, cont. LUQ View NORMAL</vt:lpstr>
      <vt:lpstr>FAST Exam, cont. LUQ View ABNORMAL, +Free Fluid</vt:lpstr>
      <vt:lpstr>FAST Exam, cont. Suprapubic View</vt:lpstr>
      <vt:lpstr>FAST Exam, cont. Suprapubic View NORMAL</vt:lpstr>
      <vt:lpstr>FAST Exam, cont. Suprapubic View ABNORMAL, +Free Fluid</vt:lpstr>
      <vt:lpstr>After Your Exam…</vt:lpstr>
      <vt:lpstr>Have fun!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Ultrasound Basics</dc:title>
  <dc:creator>Jennifer Farah</dc:creator>
  <cp:lastModifiedBy>Jennifer Farah</cp:lastModifiedBy>
  <cp:revision>42</cp:revision>
  <cp:lastPrinted>2015-08-26T00:40:19Z</cp:lastPrinted>
  <dcterms:created xsi:type="dcterms:W3CDTF">2015-08-26T00:27:59Z</dcterms:created>
  <dcterms:modified xsi:type="dcterms:W3CDTF">2016-01-03T19:52:36Z</dcterms:modified>
</cp:coreProperties>
</file>